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25"/>
  </p:notesMasterIdLst>
  <p:sldIdLst>
    <p:sldId id="256" r:id="rId2"/>
    <p:sldId id="257" r:id="rId3"/>
    <p:sldId id="262" r:id="rId4"/>
    <p:sldId id="275" r:id="rId5"/>
    <p:sldId id="264" r:id="rId6"/>
    <p:sldId id="265" r:id="rId7"/>
    <p:sldId id="266" r:id="rId8"/>
    <p:sldId id="271" r:id="rId9"/>
    <p:sldId id="286" r:id="rId10"/>
    <p:sldId id="287" r:id="rId11"/>
    <p:sldId id="267" r:id="rId12"/>
    <p:sldId id="288" r:id="rId13"/>
    <p:sldId id="270" r:id="rId14"/>
    <p:sldId id="290" r:id="rId15"/>
    <p:sldId id="277" r:id="rId16"/>
    <p:sldId id="278" r:id="rId17"/>
    <p:sldId id="280" r:id="rId18"/>
    <p:sldId id="279" r:id="rId19"/>
    <p:sldId id="291" r:id="rId20"/>
    <p:sldId id="282" r:id="rId21"/>
    <p:sldId id="283" r:id="rId22"/>
    <p:sldId id="284" r:id="rId23"/>
    <p:sldId id="28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99" d="100"/>
          <a:sy n="99" d="100"/>
        </p:scale>
        <p:origin x="-96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8" y="1419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1B08A-FED0-4766-AE71-9A676E53F2A3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1E7CC-47C2-48BE-A438-660A77DCC6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E7CC-47C2-48BE-A438-660A77DCC6A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E7CC-47C2-48BE-A438-660A77DCC6A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vectorhil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8"/>
          <p:cNvSpPr txBox="1">
            <a:spLocks noChangeArrowheads="1"/>
          </p:cNvSpPr>
          <p:nvPr/>
        </p:nvSpPr>
        <p:spPr bwMode="auto">
          <a:xfrm rot="19237452">
            <a:off x="4622800" y="519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2FD8CFBC-1D2E-4A40-BF4F-B1242088E826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7EFE860-DB1F-4836-97FB-CB089C56ED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1918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D8CFBC-1D2E-4A40-BF4F-B1242088E826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FE860-DB1F-4836-97FB-CB089C56ED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4307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26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26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D8CFBC-1D2E-4A40-BF4F-B1242088E826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FE860-DB1F-4836-97FB-CB089C56ED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8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D8CFBC-1D2E-4A40-BF4F-B1242088E826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FE860-DB1F-4836-97FB-CB089C56ED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2959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D8CFBC-1D2E-4A40-BF4F-B1242088E826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FE860-DB1F-4836-97FB-CB089C56ED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2082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D8CFBC-1D2E-4A40-BF4F-B1242088E826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FE860-DB1F-4836-97FB-CB089C56ED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5096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D8CFBC-1D2E-4A40-BF4F-B1242088E826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FE860-DB1F-4836-97FB-CB089C56ED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0222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D8CFBC-1D2E-4A40-BF4F-B1242088E826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FE860-DB1F-4836-97FB-CB089C56ED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0858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D8CFBC-1D2E-4A40-BF4F-B1242088E826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FE860-DB1F-4836-97FB-CB089C56ED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9834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D8CFBC-1D2E-4A40-BF4F-B1242088E826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FE860-DB1F-4836-97FB-CB089C56ED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6678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D8CFBC-1D2E-4A40-BF4F-B1242088E826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FE860-DB1F-4836-97FB-CB089C56ED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4667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D8CFBC-1D2E-4A40-BF4F-B1242088E826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FE860-DB1F-4836-97FB-CB089C56ED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9935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D8CFBC-1D2E-4A40-BF4F-B1242088E826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FE860-DB1F-4836-97FB-CB089C56ED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2662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vectorhill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fld id="{2FD8CFBC-1D2E-4A40-BF4F-B1242088E826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fld id="{97EFE860-DB1F-4836-97FB-CB089C56ED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2" name="Rectangle 24"/>
          <p:cNvSpPr>
            <a:spLocks noChangeArrowheads="1"/>
          </p:cNvSpPr>
          <p:nvPr/>
        </p:nvSpPr>
        <p:spPr bwMode="auto">
          <a:xfrm>
            <a:off x="0" y="0"/>
            <a:ext cx="9182100" cy="6886575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nesechristiandiscernment.net/pop_psychology/teach_wrong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940660" cy="3281175"/>
          </a:xfrm>
        </p:spPr>
        <p:txBody>
          <a:bodyPr>
            <a:normAutofit/>
          </a:bodyPr>
          <a:lstStyle/>
          <a:p>
            <a:r>
              <a:rPr lang="zh-TW" altLang="en-US" sz="9600" b="1" dirty="0" smtClean="0">
                <a:solidFill>
                  <a:schemeClr val="accent6">
                    <a:lumMod val="50000"/>
                  </a:schemeClr>
                </a:solidFill>
                <a:latin typeface="新細明體" pitchFamily="18" charset="-120"/>
                <a:ea typeface="新細明體" pitchFamily="18" charset="-120"/>
              </a:rPr>
              <a:t>流行心理</a:t>
            </a:r>
            <a:r>
              <a:rPr lang="zh-TW" altLang="en-US" sz="9600" b="1" dirty="0" smtClean="0">
                <a:solidFill>
                  <a:schemeClr val="accent6">
                    <a:lumMod val="50000"/>
                  </a:schemeClr>
                </a:solidFill>
                <a:latin typeface="新細明體" pitchFamily="18" charset="-120"/>
                <a:ea typeface="新細明體" pitchFamily="18" charset="-120"/>
              </a:rPr>
              <a:t>學</a:t>
            </a:r>
            <a:endParaRPr lang="en-US" sz="9600" b="1" dirty="0">
              <a:solidFill>
                <a:schemeClr val="accent6">
                  <a:lumMod val="50000"/>
                </a:schemeClr>
              </a:solidFill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524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19800"/>
          </a:xfrm>
        </p:spPr>
        <p:txBody>
          <a:bodyPr/>
          <a:lstStyle/>
          <a:p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肌膚之親？必須考慮文化</a:t>
            </a:r>
            <a:endParaRPr lang="en-US" altLang="zh-TW" b="1" dirty="0" smtClean="0">
              <a:latin typeface="新細明體" pitchFamily="18" charset="-120"/>
              <a:ea typeface="新細明體" pitchFamily="18" charset="-120"/>
            </a:endParaRPr>
          </a:p>
          <a:p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愛不等於羅曼蒂克</a:t>
            </a:r>
            <a:endParaRPr lang="en-US" altLang="zh-TW" b="1" dirty="0" smtClean="0">
              <a:latin typeface="新細明體" pitchFamily="18" charset="-120"/>
              <a:ea typeface="新細明體" pitchFamily="18" charset="-120"/>
            </a:endParaRPr>
          </a:p>
          <a:p>
            <a:endParaRPr lang="en-US" altLang="zh-TW" b="1" dirty="0" smtClean="0">
              <a:latin typeface="新細明體" pitchFamily="18" charset="-120"/>
              <a:ea typeface="新細明體" pitchFamily="18" charset="-120"/>
            </a:endParaRPr>
          </a:p>
          <a:p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《Marital Myths Revisited》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浪漫的愛情使婚姻變得美好</a:t>
            </a:r>
            <a:endParaRPr lang="en-US" altLang="zh-TW" b="1" dirty="0" smtClean="0">
              <a:latin typeface="新細明體" pitchFamily="18" charset="-120"/>
              <a:ea typeface="新細明體" pitchFamily="18" charset="-120"/>
            </a:endParaRPr>
          </a:p>
          <a:p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有話就講</a:t>
            </a:r>
            <a:endParaRPr lang="en-US" altLang="zh-TW" b="1" dirty="0" smtClean="0">
              <a:latin typeface="新細明體" pitchFamily="18" charset="-120"/>
              <a:ea typeface="新細明體" pitchFamily="18" charset="-120"/>
            </a:endParaRPr>
          </a:p>
          <a:p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男人的家務、女人的</a:t>
            </a:r>
            <a:r>
              <a:rPr lang="en-US" altLang="zh-TW" b="1" dirty="0" smtClean="0">
                <a:latin typeface="新細明體" pitchFamily="18" charset="-120"/>
                <a:ea typeface="新細明體" pitchFamily="18" charset="-120"/>
              </a:rPr>
              <a:t>……</a:t>
            </a:r>
          </a:p>
          <a:p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你要改變配偶</a:t>
            </a:r>
            <a:endParaRPr lang="en-US" altLang="zh-TW" b="1" dirty="0" smtClean="0">
              <a:latin typeface="新細明體" pitchFamily="18" charset="-120"/>
              <a:ea typeface="新細明體" pitchFamily="18" charset="-120"/>
            </a:endParaRPr>
          </a:p>
          <a:p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其他</a:t>
            </a:r>
            <a:endParaRPr lang="en-US" altLang="zh-TW" b="1" dirty="0" smtClean="0">
              <a:latin typeface="新細明體" pitchFamily="18" charset="-120"/>
              <a:ea typeface="新細明體" pitchFamily="18" charset="-120"/>
            </a:endParaRPr>
          </a:p>
          <a:p>
            <a:endParaRPr lang="en-US" altLang="zh-TW" b="1" dirty="0" smtClean="0">
              <a:latin typeface="新細明體" pitchFamily="18" charset="-120"/>
              <a:ea typeface="新細明體" pitchFamily="18" charset="-120"/>
            </a:endParaRPr>
          </a:p>
          <a:p>
            <a:r>
              <a:rPr lang="zh-TW" altLang="en-US" sz="1600" b="1" dirty="0" smtClean="0">
                <a:latin typeface="新細明體" pitchFamily="18" charset="-120"/>
                <a:ea typeface="新細明體" pitchFamily="18" charset="-120"/>
              </a:rPr>
              <a:t>註</a:t>
            </a:r>
            <a:r>
              <a:rPr lang="en-US" altLang="zh-TW" sz="1600" b="1" dirty="0" smtClean="0">
                <a:latin typeface="新細明體" pitchFamily="18" charset="-120"/>
                <a:ea typeface="新細明體" pitchFamily="18" charset="-120"/>
              </a:rPr>
              <a:t>﹕</a:t>
            </a:r>
            <a:r>
              <a:rPr lang="zh-TW" altLang="en-US" sz="1600" b="1" dirty="0" smtClean="0">
                <a:latin typeface="新細明體" pitchFamily="18" charset="-120"/>
                <a:ea typeface="新細明體" pitchFamily="18" charset="-120"/>
              </a:rPr>
              <a:t>非基督徒書籍</a:t>
            </a:r>
            <a:endParaRPr lang="en-US" altLang="zh-TW" sz="1600" b="1" dirty="0" smtClean="0">
              <a:latin typeface="新細明體" pitchFamily="18" charset="-120"/>
              <a:ea typeface="新細明體" pitchFamily="18" charset="-120"/>
            </a:endParaRPr>
          </a:p>
        </p:txBody>
      </p:sp>
      <p:pic>
        <p:nvPicPr>
          <p:cNvPr id="39938" name="Picture 2" descr="Image resu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1" y="3276601"/>
            <a:ext cx="22860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886700" cy="2852737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3366"/>
                </a:solidFill>
                <a:latin typeface="新細明體" pitchFamily="18" charset="-120"/>
                <a:ea typeface="新細明體" pitchFamily="18" charset="-120"/>
              </a:rPr>
              <a:t>關於教養子女</a:t>
            </a:r>
            <a:endParaRPr lang="en-US" b="1" dirty="0">
              <a:solidFill>
                <a:srgbClr val="003366"/>
              </a:solidFill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6" name="AutoShape 2" descr="Image result for paren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8" name="Picture 4" descr="Image result for paren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276600"/>
            <a:ext cx="6810756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19800"/>
          </a:xfrm>
        </p:spPr>
        <p:txBody>
          <a:bodyPr/>
          <a:lstStyle/>
          <a:p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教養（</a:t>
            </a:r>
            <a:r>
              <a:rPr lang="en-US" altLang="zh-TW" b="1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nurture</a:t>
            </a:r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）？本性（</a:t>
            </a:r>
            <a:r>
              <a:rPr lang="en-US" altLang="zh-TW" b="1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nature</a:t>
            </a:r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）？未有定論</a:t>
            </a:r>
            <a:endParaRPr lang="en-US" altLang="zh-TW" b="1" dirty="0" smtClean="0">
              <a:latin typeface="新細明體" pitchFamily="18" charset="-120"/>
              <a:ea typeface="新細明體" pitchFamily="18" charset="-120"/>
            </a:endParaRPr>
          </a:p>
          <a:p>
            <a:endParaRPr lang="en-US" altLang="zh-TW" b="1" dirty="0" smtClean="0">
              <a:latin typeface="新細明體" pitchFamily="18" charset="-120"/>
              <a:ea typeface="新細明體" pitchFamily="18" charset="-120"/>
            </a:endParaRPr>
          </a:p>
          <a:p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縱容？管教？稱讚欣賞</a:t>
            </a:r>
            <a:endParaRPr lang="en-US" altLang="zh-TW" b="1" dirty="0" smtClean="0">
              <a:latin typeface="新細明體" pitchFamily="18" charset="-120"/>
              <a:ea typeface="新細明體" pitchFamily="18" charset="-120"/>
            </a:endParaRPr>
          </a:p>
          <a:p>
            <a:endParaRPr lang="en-US" altLang="zh-TW" b="1" dirty="0" smtClean="0">
              <a:latin typeface="新細明體" pitchFamily="18" charset="-120"/>
              <a:ea typeface="新細明體" pitchFamily="18" charset="-120"/>
            </a:endParaRPr>
          </a:p>
          <a:p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「你們作兒女的，要凡事聽從父母，</a:t>
            </a:r>
            <a:r>
              <a:rPr lang="en-US" altLang="zh-TW" b="1" dirty="0" smtClean="0">
                <a:latin typeface="新細明體" pitchFamily="18" charset="-120"/>
                <a:ea typeface="新細明體" pitchFamily="18" charset="-120"/>
              </a:rPr>
              <a:t>……</a:t>
            </a:r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你們作父親的，不要惹兒女的氣，恐怕他們失了志氣。」（西三</a:t>
            </a:r>
            <a:r>
              <a:rPr lang="en-US" b="1" dirty="0" smtClean="0">
                <a:latin typeface="新細明體" pitchFamily="18" charset="-120"/>
                <a:ea typeface="新細明體" pitchFamily="18" charset="-120"/>
              </a:rPr>
              <a:t>20-21</a:t>
            </a:r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）</a:t>
            </a:r>
            <a:endParaRPr lang="en-US" altLang="zh-TW" b="1" dirty="0" smtClean="0">
              <a:latin typeface="新細明體" pitchFamily="18" charset="-120"/>
              <a:ea typeface="新細明體" pitchFamily="18" charset="-120"/>
            </a:endParaRPr>
          </a:p>
          <a:p>
            <a:endParaRPr lang="en-US" b="1" dirty="0" smtClean="0">
              <a:latin typeface="新細明體" pitchFamily="18" charset="-120"/>
              <a:ea typeface="新細明體" pitchFamily="18" charset="-120"/>
            </a:endParaRPr>
          </a:p>
          <a:p>
            <a:pPr lvl="0"/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我有沒有教錯我的孩子？</a:t>
            </a:r>
            <a:r>
              <a:rPr lang="zh-TW" altLang="en-US" sz="1200" dirty="0" smtClean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sz="1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http://www.chinesechristiandiscernment.net/pop_psychology/teach_wrong.htm</a:t>
            </a:r>
            <a:r>
              <a:rPr lang="en-US" sz="1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sz="1200" dirty="0" smtClean="0">
                <a:latin typeface="Times New Roman" pitchFamily="18" charset="0"/>
                <a:cs typeface="Times New Roman" pitchFamily="18" charset="0"/>
              </a:rPr>
              <a:t>）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latin typeface="新細明體" pitchFamily="18" charset="-120"/>
              <a:ea typeface="新細明體" pitchFamily="18" charset="-120"/>
            </a:endParaRP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dirty="0"/>
          </a:p>
        </p:txBody>
      </p:sp>
      <p:pic>
        <p:nvPicPr>
          <p:cNvPr id="10242" name="Picture 2" descr="Image resul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143000"/>
            <a:ext cx="1548554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006666"/>
                </a:solidFill>
                <a:latin typeface="新細明體" pitchFamily="18" charset="-120"/>
                <a:ea typeface="新細明體" pitchFamily="18" charset="-120"/>
              </a:rPr>
              <a:t>《</a:t>
            </a:r>
            <a:r>
              <a:rPr lang="zh-TW" altLang="en-US" b="1" dirty="0" smtClean="0">
                <a:solidFill>
                  <a:srgbClr val="006666"/>
                </a:solidFill>
                <a:latin typeface="新細明體" pitchFamily="18" charset="-120"/>
                <a:ea typeface="新細明體" pitchFamily="18" charset="-120"/>
              </a:rPr>
              <a:t>教養大震撼</a:t>
            </a:r>
            <a:r>
              <a:rPr lang="en-US" altLang="zh-TW" b="1" dirty="0" smtClean="0">
                <a:solidFill>
                  <a:srgbClr val="006666"/>
                </a:solidFill>
                <a:latin typeface="新細明體" pitchFamily="18" charset="-120"/>
                <a:ea typeface="新細明體" pitchFamily="18" charset="-120"/>
              </a:rPr>
              <a:t>》 ﹕</a:t>
            </a:r>
            <a:r>
              <a:rPr lang="zh-TW" altLang="en-US" b="1" dirty="0" smtClean="0">
                <a:solidFill>
                  <a:srgbClr val="006666"/>
                </a:solidFill>
                <a:latin typeface="新細明體" pitchFamily="18" charset="-120"/>
                <a:ea typeface="新細明體" pitchFamily="18" charset="-120"/>
              </a:rPr>
              <a:t>你所知關於孩子的事，大部分錯的！</a:t>
            </a:r>
            <a:endParaRPr lang="en-US" b="1" dirty="0">
              <a:solidFill>
                <a:srgbClr val="006666"/>
              </a:solidFill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724400"/>
          </a:xfrm>
        </p:spPr>
        <p:txBody>
          <a:bodyPr/>
          <a:lstStyle/>
          <a:p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誤信</a:t>
            </a:r>
            <a:r>
              <a:rPr lang="en-US" altLang="zh-TW" b="1" dirty="0" smtClean="0">
                <a:latin typeface="新細明體" pitchFamily="18" charset="-120"/>
                <a:ea typeface="新細明體" pitchFamily="18" charset="-120"/>
              </a:rPr>
              <a:t>﹕</a:t>
            </a:r>
          </a:p>
          <a:p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「自尊</a:t>
            </a:r>
            <a:r>
              <a:rPr lang="en-US" altLang="zh-TW" b="1" dirty="0" smtClean="0">
                <a:latin typeface="新細明體" pitchFamily="18" charset="-120"/>
                <a:ea typeface="新細明體" pitchFamily="18" charset="-120"/>
              </a:rPr>
              <a:t>/</a:t>
            </a:r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自信」是美德</a:t>
            </a:r>
            <a:endParaRPr lang="en-US" altLang="zh-TW" b="1" dirty="0" smtClean="0">
              <a:latin typeface="新細明體" pitchFamily="18" charset="-120"/>
              <a:ea typeface="新細明體" pitchFamily="18" charset="-120"/>
            </a:endParaRPr>
          </a:p>
          <a:p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孩子反叛是正常的</a:t>
            </a:r>
            <a:endParaRPr lang="en-US" altLang="zh-TW" b="1" dirty="0" smtClean="0">
              <a:latin typeface="新細明體" pitchFamily="18" charset="-120"/>
              <a:ea typeface="新細明體" pitchFamily="18" charset="-120"/>
            </a:endParaRPr>
          </a:p>
          <a:p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獨生孩子無機會培養良好人際關係技巧</a:t>
            </a:r>
            <a:endParaRPr lang="en-US" altLang="zh-TW" b="1" dirty="0" smtClean="0">
              <a:latin typeface="新細明體" pitchFamily="18" charset="-120"/>
              <a:ea typeface="新細明體" pitchFamily="18" charset="-120"/>
            </a:endParaRPr>
          </a:p>
          <a:p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研究顯示人的罪性</a:t>
            </a:r>
            <a:endParaRPr lang="en-US" altLang="zh-TW" b="1" dirty="0" smtClean="0">
              <a:latin typeface="新細明體" pitchFamily="18" charset="-120"/>
              <a:ea typeface="新細明體" pitchFamily="18" charset="-120"/>
            </a:endParaRPr>
          </a:p>
          <a:p>
            <a:r>
              <a:rPr lang="zh-TW" altLang="en-US" b="1" smtClean="0">
                <a:latin typeface="新細明體" pitchFamily="18" charset="-120"/>
                <a:ea typeface="新細明體" pitchFamily="18" charset="-120"/>
              </a:rPr>
              <a:t>道德相對！</a:t>
            </a:r>
            <a:endParaRPr lang="en-US" altLang="zh-TW" b="1" dirty="0" smtClean="0">
              <a:latin typeface="新細明體" pitchFamily="18" charset="-120"/>
              <a:ea typeface="新細明體" pitchFamily="18" charset="-120"/>
            </a:endParaRPr>
          </a:p>
          <a:p>
            <a:endParaRPr lang="en-US" altLang="zh-TW" b="1" dirty="0" smtClean="0">
              <a:latin typeface="新細明體" pitchFamily="18" charset="-120"/>
              <a:ea typeface="新細明體" pitchFamily="18" charset="-120"/>
            </a:endParaRPr>
          </a:p>
          <a:p>
            <a:r>
              <a:rPr lang="zh-TW" altLang="en-US" sz="2000" b="1" dirty="0" smtClean="0">
                <a:latin typeface="新細明體" pitchFamily="18" charset="-120"/>
                <a:ea typeface="新細明體" pitchFamily="18" charset="-120"/>
              </a:rPr>
              <a:t>註</a:t>
            </a:r>
            <a:r>
              <a:rPr lang="en-US" altLang="zh-TW" sz="2000" b="1" dirty="0" smtClean="0">
                <a:latin typeface="新細明體" pitchFamily="18" charset="-120"/>
                <a:ea typeface="新細明體" pitchFamily="18" charset="-120"/>
              </a:rPr>
              <a:t>﹕</a:t>
            </a:r>
            <a:r>
              <a:rPr lang="zh-TW" altLang="en-US" sz="2000" b="1" dirty="0" smtClean="0">
                <a:latin typeface="新細明體" pitchFamily="18" charset="-120"/>
                <a:ea typeface="新細明體" pitchFamily="18" charset="-120"/>
              </a:rPr>
              <a:t>非基督教書籍</a:t>
            </a:r>
            <a:endParaRPr lang="en-US" sz="2000" b="1" dirty="0">
              <a:latin typeface="新細明體" pitchFamily="18" charset="-120"/>
              <a:ea typeface="新細明體" pitchFamily="18" charset="-120"/>
            </a:endParaRPr>
          </a:p>
        </p:txBody>
      </p:sp>
      <p:pic>
        <p:nvPicPr>
          <p:cNvPr id="1026" name="Picture 2" descr="Image result for NurtureShock: New Thinking About Childr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0" y="1447800"/>
            <a:ext cx="3143250" cy="4848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/>
          <a:lstStyle/>
          <a:p>
            <a:r>
              <a:rPr lang="zh-TW" altLang="en-US" sz="2800" b="1" dirty="0" smtClean="0">
                <a:latin typeface="新細明體" pitchFamily="18" charset="-120"/>
                <a:ea typeface="新細明體" pitchFamily="18" charset="-120"/>
              </a:rPr>
              <a:t>杜布森說</a:t>
            </a:r>
            <a:r>
              <a:rPr lang="en-US" altLang="zh-TW" sz="2800" b="1" dirty="0" smtClean="0">
                <a:latin typeface="新細明體" pitchFamily="18" charset="-120"/>
                <a:ea typeface="新細明體" pitchFamily="18" charset="-120"/>
              </a:rPr>
              <a:t>﹕</a:t>
            </a:r>
            <a:r>
              <a:rPr lang="zh-TW" altLang="en-US" sz="2800" b="1" dirty="0" smtClean="0">
                <a:latin typeface="新細明體" pitchFamily="18" charset="-120"/>
                <a:ea typeface="新細明體" pitchFamily="18" charset="-120"/>
              </a:rPr>
              <a:t>「父母</a:t>
            </a:r>
            <a:r>
              <a:rPr lang="en-US" altLang="zh-TW" sz="2800" b="1" dirty="0" smtClean="0">
                <a:latin typeface="新細明體" pitchFamily="18" charset="-120"/>
                <a:ea typeface="新細明體" pitchFamily="18" charset="-120"/>
              </a:rPr>
              <a:t>……</a:t>
            </a:r>
            <a:r>
              <a:rPr lang="zh-TW" altLang="en-US" sz="2800" b="1" dirty="0" smtClean="0">
                <a:latin typeface="新細明體" pitchFamily="18" charset="-120"/>
                <a:ea typeface="新細明體" pitchFamily="18" charset="-120"/>
              </a:rPr>
              <a:t>向小兒科大夫、心理學家、精神科醫師、教育家尋求解答。結果自一九二零年代起，西方國家有越來越多的孩童是依照專家指示教養長大的，美國民眾更是仰賴兒童心理學家及家庭醫師的專業指導。現在我們必須問</a:t>
            </a:r>
            <a:r>
              <a:rPr lang="en-US" altLang="zh-TW" sz="2800" b="1" dirty="0" smtClean="0">
                <a:latin typeface="新細明體" pitchFamily="18" charset="-120"/>
                <a:ea typeface="新細明體" pitchFamily="18" charset="-120"/>
              </a:rPr>
              <a:t>﹕『</a:t>
            </a:r>
            <a:r>
              <a:rPr lang="zh-TW" altLang="en-US" sz="2800" b="1" dirty="0" smtClean="0">
                <a:latin typeface="新細明體" pitchFamily="18" charset="-120"/>
                <a:ea typeface="新細明體" pitchFamily="18" charset="-120"/>
              </a:rPr>
              <a:t>這些專家究竟帶來什麼影響？</a:t>
            </a:r>
            <a:r>
              <a:rPr lang="en-US" altLang="zh-TW" sz="2800" b="1" dirty="0" smtClean="0">
                <a:latin typeface="新細明體" pitchFamily="18" charset="-120"/>
                <a:ea typeface="新細明體" pitchFamily="18" charset="-120"/>
              </a:rPr>
              <a:t>』</a:t>
            </a:r>
            <a:r>
              <a:rPr lang="zh-TW" altLang="en-US" sz="2800" b="1" dirty="0" smtClean="0">
                <a:latin typeface="新細明體" pitchFamily="18" charset="-120"/>
                <a:ea typeface="新細明體" pitchFamily="18" charset="-120"/>
              </a:rPr>
              <a:t>也許有人期待，美國孩童的心理健康狀況應該遠超過未蒙之利的其他國家，但實際情況卻不是如此。所謂</a:t>
            </a:r>
            <a:r>
              <a:rPr lang="en-US" altLang="zh-TW" sz="2800" b="1" dirty="0" smtClean="0">
                <a:latin typeface="新細明體" pitchFamily="18" charset="-120"/>
                <a:ea typeface="新細明體" pitchFamily="18" charset="-120"/>
              </a:rPr>
              <a:t>『</a:t>
            </a:r>
            <a:r>
              <a:rPr lang="zh-TW" altLang="en-US" sz="2800" b="1" dirty="0" smtClean="0">
                <a:latin typeface="新細明體" pitchFamily="18" charset="-120"/>
                <a:ea typeface="新細明體" pitchFamily="18" charset="-120"/>
              </a:rPr>
              <a:t>西方先進國家</a:t>
            </a:r>
            <a:r>
              <a:rPr lang="en-US" altLang="zh-TW" sz="2800" b="1" dirty="0" smtClean="0">
                <a:latin typeface="新細明體" pitchFamily="18" charset="-120"/>
                <a:ea typeface="新細明體" pitchFamily="18" charset="-120"/>
              </a:rPr>
              <a:t>』</a:t>
            </a:r>
            <a:r>
              <a:rPr lang="zh-TW" altLang="en-US" sz="2800" b="1" dirty="0" smtClean="0">
                <a:latin typeface="新細明體" pitchFamily="18" charset="-120"/>
                <a:ea typeface="新細明體" pitchFamily="18" charset="-120"/>
              </a:rPr>
              <a:t>的青少年犯罪率、濫用毒藥、酗酒、未婚懷孕、心理疾病、自殺率日益增</a:t>
            </a:r>
            <a:r>
              <a:rPr lang="en-US" altLang="zh-TW" sz="2800" b="1" dirty="0" smtClean="0">
                <a:latin typeface="新細明體" pitchFamily="18" charset="-120"/>
                <a:ea typeface="新細明體" pitchFamily="18" charset="-120"/>
              </a:rPr>
              <a:t>[</a:t>
            </a:r>
            <a:r>
              <a:rPr lang="zh-TW" altLang="en-US" sz="2800" b="1" dirty="0" smtClean="0">
                <a:latin typeface="新細明體" pitchFamily="18" charset="-120"/>
                <a:ea typeface="新細明體" pitchFamily="18" charset="-120"/>
              </a:rPr>
              <a:t>加，</a:t>
            </a:r>
            <a:r>
              <a:rPr lang="en-US" altLang="zh-TW" sz="2800" b="1" dirty="0" smtClean="0">
                <a:latin typeface="新細明體" pitchFamily="18" charset="-120"/>
                <a:ea typeface="新細明體" pitchFamily="18" charset="-120"/>
              </a:rPr>
              <a:t>]</a:t>
            </a:r>
            <a:r>
              <a:rPr lang="zh-TW" altLang="en-US" sz="2800" b="1" dirty="0" smtClean="0">
                <a:latin typeface="新細明體" pitchFamily="18" charset="-120"/>
                <a:ea typeface="新細明體" pitchFamily="18" charset="-120"/>
              </a:rPr>
              <a:t>成積真可謂一塌糊塗！當然這不能全部怪罪於</a:t>
            </a:r>
            <a:r>
              <a:rPr lang="en-US" altLang="zh-TW" sz="2800" b="1" dirty="0" smtClean="0">
                <a:latin typeface="新細明體" pitchFamily="18" charset="-120"/>
                <a:ea typeface="新細明體" pitchFamily="18" charset="-120"/>
              </a:rPr>
              <a:t>『</a:t>
            </a:r>
            <a:r>
              <a:rPr lang="zh-TW" altLang="en-US" sz="2800" b="1" dirty="0" smtClean="0">
                <a:latin typeface="新細明體" pitchFamily="18" charset="-120"/>
                <a:ea typeface="新細明體" pitchFamily="18" charset="-120"/>
              </a:rPr>
              <a:t>專家</a:t>
            </a:r>
            <a:r>
              <a:rPr lang="en-US" altLang="zh-TW" sz="2800" b="1" dirty="0" smtClean="0">
                <a:latin typeface="新細明體" pitchFamily="18" charset="-120"/>
                <a:ea typeface="新細明體" pitchFamily="18" charset="-120"/>
              </a:rPr>
              <a:t>』</a:t>
            </a:r>
            <a:r>
              <a:rPr lang="zh-TW" altLang="en-US" sz="2800" b="1" dirty="0" smtClean="0">
                <a:latin typeface="新細明體" pitchFamily="18" charset="-120"/>
                <a:ea typeface="新細明體" pitchFamily="18" charset="-120"/>
              </a:rPr>
              <a:t>們勸導有誤，但我認為他們仍得為這個問題負起相當大的責任。」</a:t>
            </a:r>
            <a:r>
              <a:rPr lang="en-US" altLang="zh-TW" sz="1200" b="1" dirty="0" smtClean="0">
                <a:latin typeface="新細明體" pitchFamily="18" charset="-120"/>
                <a:ea typeface="新細明體" pitchFamily="18" charset="-120"/>
              </a:rPr>
              <a:t>(</a:t>
            </a:r>
            <a:r>
              <a:rPr lang="en-US" altLang="zh-TW" sz="1200" dirty="0" smtClean="0"/>
              <a:t>《</a:t>
            </a:r>
            <a:r>
              <a:rPr lang="zh-TW" altLang="en-US" sz="1200" dirty="0" smtClean="0"/>
              <a:t>愛家雜誌</a:t>
            </a:r>
            <a:r>
              <a:rPr lang="en-US" altLang="zh-TW" sz="1200" dirty="0" smtClean="0"/>
              <a:t>》</a:t>
            </a:r>
            <a:r>
              <a:rPr lang="zh-TW" altLang="en-US" sz="1200" dirty="0" smtClean="0"/>
              <a:t>，第六卷，第五期，</a:t>
            </a:r>
            <a:r>
              <a:rPr lang="en-US" altLang="zh-TW" sz="1200" dirty="0" smtClean="0"/>
              <a:t>2001/5</a:t>
            </a:r>
            <a:r>
              <a:rPr lang="zh-TW" altLang="en-US" sz="1200" dirty="0" smtClean="0"/>
              <a:t>，頁</a:t>
            </a:r>
            <a:r>
              <a:rPr lang="en-US" altLang="zh-TW" sz="1200" dirty="0" smtClean="0"/>
              <a:t>8-9.</a:t>
            </a:r>
            <a:r>
              <a:rPr lang="en-US" altLang="zh-TW" sz="1200" b="1" dirty="0" smtClean="0">
                <a:latin typeface="新細明體" pitchFamily="18" charset="-120"/>
                <a:ea typeface="新細明體" pitchFamily="18" charset="-120"/>
              </a:rPr>
              <a:t>)</a:t>
            </a:r>
            <a:endParaRPr lang="en-US" sz="1200" b="1" dirty="0">
              <a:latin typeface="新細明體" pitchFamily="18" charset="-12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1066800"/>
            <a:ext cx="3109912" cy="21336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3366"/>
                </a:solidFill>
                <a:latin typeface="新細明體" pitchFamily="18" charset="-120"/>
                <a:ea typeface="新細明體" pitchFamily="18" charset="-120"/>
              </a:rPr>
              <a:t>其</a:t>
            </a:r>
            <a:r>
              <a:rPr lang="en-US" altLang="zh-TW" b="1" dirty="0" smtClean="0">
                <a:solidFill>
                  <a:srgbClr val="003366"/>
                </a:solidFill>
                <a:latin typeface="新細明體" pitchFamily="18" charset="-120"/>
                <a:ea typeface="新細明體" pitchFamily="18" charset="-120"/>
              </a:rPr>
              <a:t/>
            </a:r>
            <a:br>
              <a:rPr lang="en-US" altLang="zh-TW" b="1" dirty="0" smtClean="0">
                <a:solidFill>
                  <a:srgbClr val="003366"/>
                </a:solidFill>
                <a:latin typeface="新細明體" pitchFamily="18" charset="-120"/>
                <a:ea typeface="新細明體" pitchFamily="18" charset="-120"/>
              </a:rPr>
            </a:br>
            <a:r>
              <a:rPr lang="zh-TW" altLang="en-US" b="1" dirty="0" smtClean="0">
                <a:solidFill>
                  <a:srgbClr val="003366"/>
                </a:solidFill>
                <a:latin typeface="新細明體" pitchFamily="18" charset="-120"/>
                <a:ea typeface="新細明體" pitchFamily="18" charset="-120"/>
              </a:rPr>
              <a:t>他</a:t>
            </a:r>
            <a:endParaRPr lang="en-US" b="1" dirty="0">
              <a:solidFill>
                <a:srgbClr val="003366"/>
              </a:solidFill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Image result for mo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52578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6666"/>
                </a:solidFill>
                <a:latin typeface="新細明體" pitchFamily="18" charset="-120"/>
                <a:ea typeface="新細明體" pitchFamily="18" charset="-120"/>
              </a:rPr>
              <a:t>神的愛是否無條件？</a:t>
            </a:r>
            <a:endParaRPr lang="en-US" b="1" dirty="0">
              <a:solidFill>
                <a:srgbClr val="006666"/>
              </a:solidFill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心理學家</a:t>
            </a:r>
            <a:r>
              <a:rPr lang="en-US" b="1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E</a:t>
            </a:r>
            <a:r>
              <a:rPr lang="en-US" altLang="zh-TW" b="1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ric Fromm</a:t>
            </a:r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理論（</a:t>
            </a:r>
            <a:r>
              <a:rPr lang="en-US" altLang="zh-TW" b="1" dirty="0" smtClean="0">
                <a:latin typeface="新細明體" pitchFamily="18" charset="-120"/>
                <a:ea typeface="新細明體" pitchFamily="18" charset="-120"/>
              </a:rPr>
              <a:t>《</a:t>
            </a:r>
            <a:r>
              <a:rPr lang="en-US" altLang="zh-TW" b="1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The Art of Loving</a:t>
            </a:r>
            <a:r>
              <a:rPr lang="en-US" altLang="zh-TW" b="1" dirty="0" smtClean="0">
                <a:latin typeface="新細明體" pitchFamily="18" charset="-120"/>
                <a:ea typeface="新細明體" pitchFamily="18" charset="-120"/>
              </a:rPr>
              <a:t>》</a:t>
            </a:r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）</a:t>
            </a:r>
            <a:endParaRPr lang="en-US" altLang="zh-TW" b="1" dirty="0" smtClean="0">
              <a:latin typeface="新細明體" pitchFamily="18" charset="-120"/>
              <a:ea typeface="新細明體" pitchFamily="18" charset="-120"/>
            </a:endParaRPr>
          </a:p>
          <a:p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祂付出條件</a:t>
            </a:r>
            <a:endParaRPr lang="en-US" altLang="zh-TW" b="1" dirty="0" smtClean="0">
              <a:latin typeface="新細明體" pitchFamily="18" charset="-120"/>
              <a:ea typeface="新細明體" pitchFamily="18" charset="-120"/>
            </a:endParaRPr>
          </a:p>
          <a:p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祂要改變我們</a:t>
            </a:r>
            <a:endParaRPr lang="en-US" altLang="zh-TW" b="1" dirty="0" smtClean="0">
              <a:latin typeface="新細明體" pitchFamily="18" charset="-120"/>
              <a:ea typeface="新細明體" pitchFamily="18" charset="-120"/>
            </a:endParaRPr>
          </a:p>
          <a:p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神的愛比「無條件」更好</a:t>
            </a:r>
            <a:endParaRPr lang="en-US" altLang="zh-TW" b="1" dirty="0" smtClean="0">
              <a:latin typeface="新細明體" pitchFamily="18" charset="-120"/>
              <a:ea typeface="新細明體" pitchFamily="18" charset="-120"/>
            </a:endParaRPr>
          </a:p>
          <a:p>
            <a:endParaRPr lang="en-US" altLang="zh-TW" b="1" dirty="0" smtClean="0">
              <a:latin typeface="新細明體" pitchFamily="18" charset="-120"/>
              <a:ea typeface="新細明體" pitchFamily="18" charset="-120"/>
            </a:endParaRPr>
          </a:p>
          <a:p>
            <a:endParaRPr lang="en-US" b="1" dirty="0">
              <a:latin typeface="新細明體" pitchFamily="18" charset="-12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 dirty="0" smtClean="0">
                <a:solidFill>
                  <a:srgbClr val="006666"/>
                </a:solidFill>
                <a:latin typeface="新細明體" pitchFamily="18" charset="-120"/>
                <a:ea typeface="新細明體" pitchFamily="18" charset="-120"/>
              </a:rPr>
              <a:t>自我防衛機制</a:t>
            </a:r>
            <a:r>
              <a:rPr lang="en-US" sz="6000" b="1" dirty="0" smtClean="0">
                <a:solidFill>
                  <a:srgbClr val="006666"/>
                </a:solidFill>
                <a:latin typeface="新細明體" pitchFamily="18" charset="-120"/>
                <a:ea typeface="新細明體" pitchFamily="18" charset="-120"/>
              </a:rPr>
              <a:t> </a:t>
            </a:r>
            <a:r>
              <a:rPr lang="en-US" b="1" dirty="0" smtClean="0">
                <a:solidFill>
                  <a:srgbClr val="006666"/>
                </a:solidFill>
                <a:latin typeface="新細明體" pitchFamily="18" charset="-120"/>
                <a:ea typeface="新細明體" pitchFamily="18" charset="-120"/>
              </a:rPr>
              <a:t> </a:t>
            </a:r>
            <a:r>
              <a:rPr lang="en-US" b="1" dirty="0" smtClean="0">
                <a:latin typeface="新細明體" pitchFamily="18" charset="-120"/>
                <a:ea typeface="新細明體" pitchFamily="18" charset="-120"/>
              </a:rPr>
              <a:t> </a:t>
            </a:r>
            <a:endParaRPr lang="en-US" b="1" dirty="0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定義：是指自我用來保護自己的一些心理策略，以避開焦慮和衝突，提供一個緩衝時間。</a:t>
            </a:r>
            <a:endParaRPr lang="en-US" altLang="zh-TW" b="1" dirty="0" smtClean="0">
              <a:latin typeface="新細明體" pitchFamily="18" charset="-120"/>
              <a:ea typeface="新細明體" pitchFamily="18" charset="-120"/>
            </a:endParaRPr>
          </a:p>
          <a:p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例</a:t>
            </a:r>
            <a:r>
              <a:rPr lang="en-US" altLang="zh-TW" b="1" dirty="0" smtClean="0">
                <a:latin typeface="新細明體" pitchFamily="18" charset="-120"/>
                <a:ea typeface="新細明體" pitchFamily="18" charset="-120"/>
              </a:rPr>
              <a:t>﹕</a:t>
            </a:r>
          </a:p>
          <a:p>
            <a:pPr>
              <a:buNone/>
            </a:pPr>
            <a:r>
              <a:rPr lang="en-US" altLang="zh-TW" b="1" dirty="0" smtClean="0">
                <a:latin typeface="新細明體" pitchFamily="18" charset="-120"/>
                <a:ea typeface="新細明體" pitchFamily="18" charset="-120"/>
              </a:rPr>
              <a:t>		</a:t>
            </a:r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投射作用</a:t>
            </a:r>
            <a:r>
              <a:rPr lang="en-US" altLang="zh-TW" b="1" dirty="0" smtClean="0">
                <a:latin typeface="新細明體" pitchFamily="18" charset="-120"/>
                <a:ea typeface="新細明體" pitchFamily="18" charset="-120"/>
              </a:rPr>
              <a:t>projection</a:t>
            </a:r>
            <a:endParaRPr lang="en-US" b="1" dirty="0" smtClean="0">
              <a:latin typeface="新細明體" pitchFamily="18" charset="-120"/>
              <a:ea typeface="新細明體" pitchFamily="18" charset="-120"/>
            </a:endParaRPr>
          </a:p>
          <a:p>
            <a:pPr>
              <a:buNone/>
            </a:pPr>
            <a:r>
              <a:rPr lang="en-US" altLang="zh-TW" b="1" dirty="0" smtClean="0">
                <a:latin typeface="新細明體" pitchFamily="18" charset="-120"/>
                <a:ea typeface="新細明體" pitchFamily="18" charset="-120"/>
              </a:rPr>
              <a:t>		</a:t>
            </a:r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否認作用</a:t>
            </a:r>
            <a:r>
              <a:rPr lang="en-US" b="1" dirty="0" smtClean="0">
                <a:latin typeface="新細明體" pitchFamily="18" charset="-120"/>
                <a:ea typeface="新細明體" pitchFamily="18" charset="-120"/>
              </a:rPr>
              <a:t>denial</a:t>
            </a:r>
          </a:p>
          <a:p>
            <a:pPr>
              <a:buNone/>
            </a:pPr>
            <a:r>
              <a:rPr lang="en-US" altLang="zh-TW" b="1" dirty="0" smtClean="0">
                <a:latin typeface="新細明體" pitchFamily="18" charset="-120"/>
                <a:ea typeface="新細明體" pitchFamily="18" charset="-120"/>
              </a:rPr>
              <a:t>		</a:t>
            </a:r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合理化作用</a:t>
            </a:r>
            <a:r>
              <a:rPr lang="en-US" b="1" dirty="0" smtClean="0">
                <a:latin typeface="新細明體" pitchFamily="18" charset="-120"/>
                <a:ea typeface="新細明體" pitchFamily="18" charset="-120"/>
              </a:rPr>
              <a:t>rationalization</a:t>
            </a:r>
          </a:p>
          <a:p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實際是</a:t>
            </a:r>
            <a:r>
              <a:rPr lang="en-US" altLang="zh-TW" b="1" dirty="0" smtClean="0">
                <a:latin typeface="新細明體" pitchFamily="18" charset="-120"/>
                <a:ea typeface="新細明體" pitchFamily="18" charset="-120"/>
              </a:rPr>
              <a:t>﹕</a:t>
            </a:r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 戴上面具、 無花果葉編裙子</a:t>
            </a:r>
            <a:endParaRPr lang="en-US" b="1" dirty="0">
              <a:latin typeface="新細明體" pitchFamily="18" charset="-12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6666"/>
                </a:solidFill>
                <a:latin typeface="新細明體" pitchFamily="18" charset="-120"/>
                <a:ea typeface="新細明體" pitchFamily="18" charset="-120"/>
              </a:rPr>
              <a:t>性格類型測試（</a:t>
            </a:r>
            <a:r>
              <a:rPr lang="en-US" altLang="zh-TW" sz="3600" b="1" dirty="0" smtClean="0">
                <a:solidFill>
                  <a:srgbClr val="006666"/>
                </a:solidFill>
                <a:latin typeface="新細明體" pitchFamily="18" charset="-120"/>
                <a:ea typeface="新細明體" pitchFamily="18" charset="-120"/>
              </a:rPr>
              <a:t>MBTI</a:t>
            </a:r>
            <a:r>
              <a:rPr lang="zh-TW" altLang="en-US" sz="3600" b="1" dirty="0" smtClean="0">
                <a:solidFill>
                  <a:srgbClr val="006666"/>
                </a:solidFill>
                <a:latin typeface="新細明體" pitchFamily="18" charset="-120"/>
                <a:ea typeface="新細明體" pitchFamily="18" charset="-120"/>
              </a:rPr>
              <a:t>，九型人格等</a:t>
            </a:r>
            <a:r>
              <a:rPr lang="zh-TW" altLang="en-US" b="1" dirty="0" smtClean="0">
                <a:solidFill>
                  <a:srgbClr val="006666"/>
                </a:solidFill>
                <a:latin typeface="新細明體" pitchFamily="18" charset="-120"/>
                <a:ea typeface="新細明體" pitchFamily="18" charset="-120"/>
              </a:rPr>
              <a:t>）</a:t>
            </a:r>
            <a:endParaRPr lang="en-US" b="1" dirty="0">
              <a:solidFill>
                <a:srgbClr val="006666"/>
              </a:solidFill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新細明體" pitchFamily="18" charset="-120"/>
                <a:ea typeface="新細明體" pitchFamily="18" charset="-120"/>
              </a:rPr>
              <a:t>1. </a:t>
            </a:r>
            <a:r>
              <a:rPr lang="zh-HK" altLang="en-US" b="1" dirty="0" smtClean="0">
                <a:latin typeface="新細明體" pitchFamily="18" charset="-120"/>
                <a:ea typeface="新細明體" pitchFamily="18" charset="-120"/>
              </a:rPr>
              <a:t>外向</a:t>
            </a:r>
            <a:r>
              <a:rPr lang="en-US" altLang="zh-HK" b="1" dirty="0" smtClean="0">
                <a:latin typeface="新細明體" pitchFamily="18" charset="-120"/>
                <a:ea typeface="新細明體" pitchFamily="18" charset="-120"/>
              </a:rPr>
              <a:t>/</a:t>
            </a:r>
            <a:r>
              <a:rPr lang="zh-HK" altLang="en-US" b="1" dirty="0" smtClean="0">
                <a:latin typeface="新細明體" pitchFamily="18" charset="-120"/>
                <a:ea typeface="新細明體" pitchFamily="18" charset="-120"/>
              </a:rPr>
              <a:t>內向</a:t>
            </a:r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；</a:t>
            </a:r>
            <a:r>
              <a:rPr lang="en-US" b="1" dirty="0" smtClean="0">
                <a:latin typeface="新細明體" pitchFamily="18" charset="-120"/>
                <a:ea typeface="新細明體" pitchFamily="18" charset="-120"/>
              </a:rPr>
              <a:t>2. </a:t>
            </a:r>
            <a:r>
              <a:rPr lang="zh-HK" altLang="en-US" b="1" dirty="0" smtClean="0">
                <a:latin typeface="新細明體" pitchFamily="18" charset="-120"/>
                <a:ea typeface="新細明體" pitchFamily="18" charset="-120"/>
              </a:rPr>
              <a:t>感覺</a:t>
            </a:r>
            <a:r>
              <a:rPr lang="en-US" altLang="zh-HK" b="1" dirty="0" smtClean="0">
                <a:latin typeface="新細明體" pitchFamily="18" charset="-120"/>
                <a:ea typeface="新細明體" pitchFamily="18" charset="-120"/>
              </a:rPr>
              <a:t>/</a:t>
            </a:r>
            <a:r>
              <a:rPr lang="zh-HK" altLang="en-US" b="1" dirty="0" smtClean="0">
                <a:latin typeface="新細明體" pitchFamily="18" charset="-120"/>
                <a:ea typeface="新細明體" pitchFamily="18" charset="-120"/>
              </a:rPr>
              <a:t>直覺</a:t>
            </a:r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；</a:t>
            </a:r>
            <a:r>
              <a:rPr lang="en-US" b="1" dirty="0" smtClean="0">
                <a:latin typeface="新細明體" pitchFamily="18" charset="-120"/>
                <a:ea typeface="新細明體" pitchFamily="18" charset="-120"/>
              </a:rPr>
              <a:t>3. </a:t>
            </a:r>
            <a:r>
              <a:rPr lang="zh-HK" altLang="en-US" b="1" dirty="0" smtClean="0">
                <a:latin typeface="新細明體" pitchFamily="18" charset="-120"/>
                <a:ea typeface="新細明體" pitchFamily="18" charset="-120"/>
              </a:rPr>
              <a:t>情感</a:t>
            </a:r>
            <a:r>
              <a:rPr lang="en-US" altLang="zh-HK" b="1" dirty="0" smtClean="0">
                <a:latin typeface="新細明體" pitchFamily="18" charset="-120"/>
                <a:ea typeface="新細明體" pitchFamily="18" charset="-120"/>
              </a:rPr>
              <a:t>/</a:t>
            </a:r>
            <a:r>
              <a:rPr lang="zh-HK" altLang="en-US" b="1" dirty="0" smtClean="0">
                <a:latin typeface="新細明體" pitchFamily="18" charset="-120"/>
                <a:ea typeface="新細明體" pitchFamily="18" charset="-120"/>
              </a:rPr>
              <a:t>思考；</a:t>
            </a:r>
            <a:r>
              <a:rPr lang="en-US" b="1" dirty="0" smtClean="0">
                <a:latin typeface="新細明體" pitchFamily="18" charset="-120"/>
                <a:ea typeface="新細明體" pitchFamily="18" charset="-120"/>
              </a:rPr>
              <a:t>4. </a:t>
            </a:r>
            <a:r>
              <a:rPr lang="zh-HK" altLang="en-US" b="1" dirty="0" smtClean="0">
                <a:latin typeface="新細明體" pitchFamily="18" charset="-120"/>
                <a:ea typeface="新細明體" pitchFamily="18" charset="-120"/>
              </a:rPr>
              <a:t>判斷</a:t>
            </a:r>
            <a:r>
              <a:rPr lang="en-US" altLang="zh-HK" b="1" dirty="0" smtClean="0">
                <a:latin typeface="新細明體" pitchFamily="18" charset="-120"/>
                <a:ea typeface="新細明體" pitchFamily="18" charset="-120"/>
              </a:rPr>
              <a:t>/</a:t>
            </a:r>
            <a:r>
              <a:rPr lang="zh-HK" altLang="en-US" b="1" dirty="0" smtClean="0">
                <a:latin typeface="新細明體" pitchFamily="18" charset="-120"/>
                <a:ea typeface="新細明體" pitchFamily="18" charset="-120"/>
              </a:rPr>
              <a:t>理解。</a:t>
            </a:r>
            <a:endParaRPr lang="en-US" altLang="zh-HK" b="1" dirty="0" smtClean="0">
              <a:latin typeface="新細明體" pitchFamily="18" charset="-120"/>
              <a:ea typeface="新細明體" pitchFamily="18" charset="-120"/>
            </a:endParaRPr>
          </a:p>
          <a:p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過度簡化、 模稜兩可</a:t>
            </a:r>
            <a:endParaRPr lang="en-US" altLang="zh-TW" b="1" dirty="0" smtClean="0">
              <a:latin typeface="新細明體" pitchFamily="18" charset="-120"/>
              <a:ea typeface="新細明體" pitchFamily="18" charset="-120"/>
            </a:endParaRPr>
          </a:p>
          <a:p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每次測試的結果可能不同</a:t>
            </a:r>
            <a:endParaRPr lang="en-US" altLang="zh-TW" b="1" dirty="0" smtClean="0">
              <a:latin typeface="新細明體" pitchFamily="18" charset="-120"/>
              <a:ea typeface="新細明體" pitchFamily="18" charset="-120"/>
            </a:endParaRPr>
          </a:p>
          <a:p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大有專家反對</a:t>
            </a:r>
            <a:endParaRPr lang="en-US" altLang="zh-TW" b="1" dirty="0" smtClean="0">
              <a:latin typeface="新細明體" pitchFamily="18" charset="-120"/>
              <a:ea typeface="新細明體" pitchFamily="18" charset="-120"/>
            </a:endParaRPr>
          </a:p>
          <a:p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都有一點密術淵緣</a:t>
            </a:r>
            <a:endParaRPr lang="en-US" altLang="zh-TW" b="1" dirty="0" smtClean="0">
              <a:latin typeface="新細明體" pitchFamily="18" charset="-120"/>
              <a:ea typeface="新細明體" pitchFamily="18" charset="-120"/>
            </a:endParaRPr>
          </a:p>
          <a:p>
            <a:endParaRPr lang="en-US" b="1" dirty="0" smtClean="0">
              <a:latin typeface="新細明體" pitchFamily="18" charset="-12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6666"/>
                </a:solidFill>
                <a:latin typeface="新細明體" pitchFamily="18" charset="-120"/>
                <a:ea typeface="新細明體" pitchFamily="18" charset="-120"/>
              </a:rPr>
              <a:t>香港台灣近年的一時風尚</a:t>
            </a:r>
            <a:endParaRPr lang="en-US" b="1" dirty="0">
              <a:solidFill>
                <a:srgbClr val="006666"/>
              </a:solidFill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EQ</a:t>
            </a:r>
            <a:r>
              <a:rPr lang="zh-TW" altLang="en-US" b="1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（情商，</a:t>
            </a:r>
            <a:r>
              <a:rPr lang="en-US" b="1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Emotional Quotient </a:t>
            </a:r>
            <a:r>
              <a:rPr lang="zh-TW" altLang="en-US" b="1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）</a:t>
            </a:r>
            <a:endParaRPr lang="en-US" b="1" dirty="0" smtClean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NLP</a:t>
            </a:r>
            <a:r>
              <a:rPr lang="zh-TW" altLang="en-US" b="1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（ 大腦語言程式學 ，</a:t>
            </a:r>
            <a:r>
              <a:rPr lang="en-US" b="1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NeuroLinguistic</a:t>
            </a:r>
            <a:r>
              <a:rPr lang="en-US" b="1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Programming </a:t>
            </a:r>
            <a:r>
              <a:rPr lang="zh-TW" altLang="en-US" b="1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）</a:t>
            </a:r>
            <a:endParaRPr lang="en-US" b="1" dirty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6000" b="1" dirty="0" smtClean="0">
                <a:solidFill>
                  <a:srgbClr val="003366"/>
                </a:solidFill>
                <a:latin typeface="新細明體" pitchFamily="18" charset="-120"/>
                <a:ea typeface="新細明體" pitchFamily="18" charset="-120"/>
              </a:rPr>
              <a:t>和自尊有關的題目</a:t>
            </a:r>
            <a:endParaRPr lang="en-US" sz="6000" b="1" dirty="0">
              <a:solidFill>
                <a:srgbClr val="006666"/>
              </a:solidFill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929063"/>
          </a:xfrm>
        </p:spPr>
        <p:txBody>
          <a:bodyPr>
            <a:normAutofit/>
          </a:bodyPr>
          <a:lstStyle/>
          <a:p>
            <a:r>
              <a:rPr lang="en-US" altLang="zh-TW" sz="36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《</a:t>
            </a:r>
            <a:r>
              <a:rPr lang="zh-TW" altLang="en-US" sz="36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過猶不及</a:t>
            </a:r>
            <a:r>
              <a:rPr lang="en-US" altLang="zh-TW" sz="36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》</a:t>
            </a:r>
            <a:r>
              <a:rPr lang="zh-TW" altLang="en-US" sz="36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（</a:t>
            </a:r>
            <a:r>
              <a:rPr lang="en-US" altLang="zh-TW" sz="36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Boundary</a:t>
            </a:r>
            <a:r>
              <a:rPr lang="zh-TW" altLang="en-US" sz="36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）</a:t>
            </a:r>
            <a:endParaRPr lang="en-US" altLang="zh-TW" sz="3600" b="1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  <a:p>
            <a:r>
              <a:rPr lang="zh-TW" altLang="en-US" sz="3600" b="1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主旨</a:t>
            </a:r>
            <a:r>
              <a:rPr lang="en-US" altLang="zh-TW" sz="3600" b="1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﹕</a:t>
            </a:r>
            <a:r>
              <a:rPr lang="zh-TW" altLang="en-US" sz="3600" b="1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學</a:t>
            </a:r>
            <a:r>
              <a:rPr lang="zh-TW" altLang="en-US" sz="3600" b="1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習說</a:t>
            </a:r>
            <a:r>
              <a:rPr lang="en-US" altLang="zh-TW" sz="3600" b="1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『</a:t>
            </a:r>
            <a:r>
              <a:rPr lang="zh-TW" altLang="en-US" sz="3600" b="1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不</a:t>
            </a:r>
            <a:r>
              <a:rPr lang="en-US" altLang="zh-TW" sz="3600" b="1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』</a:t>
            </a:r>
            <a:r>
              <a:rPr lang="zh-TW" altLang="en-US" sz="3600" b="1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（</a:t>
            </a:r>
            <a:r>
              <a:rPr lang="en-US" altLang="zh-TW" sz="3600" b="1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assertiveness</a:t>
            </a:r>
            <a:r>
              <a:rPr lang="zh-TW" altLang="en-US" sz="3600" b="1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）</a:t>
            </a:r>
            <a:endParaRPr lang="en-US" altLang="zh-TW" sz="3600" b="1" dirty="0" smtClean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  <a:p>
            <a:r>
              <a:rPr lang="zh-TW" altLang="en-US" sz="3600" b="1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但，邊</a:t>
            </a:r>
            <a:r>
              <a:rPr lang="zh-TW" altLang="en-US" sz="3600" b="1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界設在哪兒</a:t>
            </a:r>
            <a:r>
              <a:rPr lang="zh-TW" altLang="en-US" sz="3600" b="1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？</a:t>
            </a:r>
            <a:endParaRPr lang="en-US" altLang="zh-TW" sz="3600" b="1" dirty="0" smtClean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  <a:p>
            <a:r>
              <a:rPr lang="zh-TW" altLang="en-US" sz="3600" b="1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原則</a:t>
            </a:r>
            <a:r>
              <a:rPr lang="en-US" altLang="zh-TW" sz="3600" b="1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﹕</a:t>
            </a:r>
            <a:r>
              <a:rPr lang="zh-TW" altLang="en-US" sz="3600" b="1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耶穌會怎樣做？</a:t>
            </a:r>
            <a:endParaRPr lang="en-US" altLang="zh-TW" sz="3600" b="1" dirty="0" smtClean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  <a:p>
            <a:endParaRPr lang="en-US" altLang="zh-TW" sz="3600" b="1" dirty="0" smtClean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  <a:p>
            <a:endParaRPr lang="en-US" sz="3600" b="1" dirty="0" smtClean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  <a:p>
            <a:endParaRPr lang="en-US" sz="3600" b="1" dirty="0">
              <a:latin typeface="新細明體" pitchFamily="18" charset="-120"/>
              <a:ea typeface="新細明體" pitchFamily="18" charset="-120"/>
            </a:endParaRPr>
          </a:p>
        </p:txBody>
      </p:sp>
      <p:pic>
        <p:nvPicPr>
          <p:cNvPr id="27650" name="Picture 2" descr="Image result for 《過猶不及》（Boundary）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276600"/>
            <a:ext cx="2438400" cy="3413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r>
              <a:rPr lang="en-US" altLang="zh-TW" b="1" dirty="0" smtClean="0">
                <a:solidFill>
                  <a:srgbClr val="003366"/>
                </a:solidFill>
                <a:latin typeface="新細明體" pitchFamily="18" charset="-120"/>
                <a:ea typeface="新細明體" pitchFamily="18" charset="-120"/>
              </a:rPr>
              <a:t>《</a:t>
            </a:r>
            <a:r>
              <a:rPr lang="zh-TW" altLang="en-US" b="1" dirty="0" smtClean="0">
                <a:solidFill>
                  <a:srgbClr val="003366"/>
                </a:solidFill>
                <a:latin typeface="新細明體" pitchFamily="18" charset="-120"/>
                <a:ea typeface="新細明體" pitchFamily="18" charset="-120"/>
              </a:rPr>
              <a:t>流行心理學的五十個大迷思</a:t>
            </a:r>
            <a:r>
              <a:rPr lang="en-US" altLang="zh-TW" b="1" dirty="0" smtClean="0">
                <a:solidFill>
                  <a:srgbClr val="003366"/>
                </a:solidFill>
                <a:latin typeface="新細明體" pitchFamily="18" charset="-120"/>
                <a:ea typeface="新細明體" pitchFamily="18" charset="-120"/>
              </a:rPr>
              <a:t>》</a:t>
            </a:r>
            <a:br>
              <a:rPr lang="en-US" altLang="zh-TW" b="1" dirty="0" smtClean="0">
                <a:solidFill>
                  <a:srgbClr val="003366"/>
                </a:solidFill>
                <a:latin typeface="新細明體" pitchFamily="18" charset="-120"/>
                <a:ea typeface="新細明體" pitchFamily="18" charset="-120"/>
              </a:rPr>
            </a:br>
            <a:r>
              <a:rPr lang="zh-TW" altLang="en-US" b="1" dirty="0" smtClean="0">
                <a:solidFill>
                  <a:srgbClr val="003366"/>
                </a:solidFill>
                <a:latin typeface="新細明體" pitchFamily="18" charset="-120"/>
                <a:ea typeface="新細明體" pitchFamily="18" charset="-120"/>
              </a:rPr>
              <a:t>已經被推翻的流行心理學</a:t>
            </a:r>
            <a:endParaRPr lang="en-US" b="1" dirty="0">
              <a:solidFill>
                <a:srgbClr val="003366"/>
              </a:solidFill>
              <a:latin typeface="新細明體" pitchFamily="18" charset="-120"/>
              <a:ea typeface="新細明體" pitchFamily="18" charset="-120"/>
            </a:endParaRPr>
          </a:p>
        </p:txBody>
      </p:sp>
      <p:pic>
        <p:nvPicPr>
          <p:cNvPr id="1026" name="Picture 2" descr="Image result for 50 Great Myths of Popular Psychology: Shattering Widespread Misconceptions about Human Behavior）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981200"/>
            <a:ext cx="2857500" cy="4305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/>
          <a:lstStyle/>
          <a:p>
            <a:endParaRPr lang="en-US" b="1" dirty="0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198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新細明體" pitchFamily="18" charset="-120"/>
                <a:ea typeface="新細明體" pitchFamily="18" charset="-120"/>
              </a:rPr>
              <a:t>迷思 </a:t>
            </a:r>
            <a:r>
              <a:rPr lang="en-US" altLang="zh-TW" b="1" dirty="0" smtClean="0">
                <a:solidFill>
                  <a:srgbClr val="C00000"/>
                </a:solidFill>
                <a:latin typeface="新細明體" pitchFamily="18" charset="-120"/>
                <a:ea typeface="新細明體" pitchFamily="18" charset="-120"/>
              </a:rPr>
              <a:t>#33</a:t>
            </a:r>
            <a:r>
              <a:rPr lang="zh-TW" altLang="en-US" b="1" dirty="0" smtClean="0">
                <a:solidFill>
                  <a:srgbClr val="C00000"/>
                </a:solidFill>
                <a:latin typeface="新細明體" pitchFamily="18" charset="-120"/>
                <a:ea typeface="新細明體" pitchFamily="18" charset="-120"/>
              </a:rPr>
              <a:t>自尊低落是心理毛病的主要原因</a:t>
            </a:r>
            <a:endParaRPr lang="en-US" altLang="zh-TW" b="1" dirty="0" smtClean="0">
              <a:solidFill>
                <a:srgbClr val="C00000"/>
              </a:solidFill>
              <a:latin typeface="新細明體" pitchFamily="18" charset="-120"/>
              <a:ea typeface="新細明體" pitchFamily="18" charset="-120"/>
            </a:endParaRPr>
          </a:p>
          <a:p>
            <a:r>
              <a:rPr lang="zh-TW" altLang="en-US" b="1" dirty="0" smtClean="0">
                <a:solidFill>
                  <a:srgbClr val="C00000"/>
                </a:solidFill>
                <a:latin typeface="新細明體" pitchFamily="18" charset="-120"/>
                <a:ea typeface="新細明體" pitchFamily="18" charset="-120"/>
              </a:rPr>
              <a:t>迷思 </a:t>
            </a:r>
            <a:r>
              <a:rPr lang="en-US" altLang="zh-TW" b="1" dirty="0" smtClean="0">
                <a:solidFill>
                  <a:srgbClr val="C00000"/>
                </a:solidFill>
                <a:latin typeface="新細明體" pitchFamily="18" charset="-120"/>
                <a:ea typeface="新細明體" pitchFamily="18" charset="-120"/>
              </a:rPr>
              <a:t>#49 </a:t>
            </a:r>
            <a:r>
              <a:rPr lang="zh-TW" altLang="en-US" b="1" dirty="0" smtClean="0">
                <a:solidFill>
                  <a:srgbClr val="C00000"/>
                </a:solidFill>
                <a:latin typeface="新細明體" pitchFamily="18" charset="-120"/>
                <a:ea typeface="新細明體" pitchFamily="18" charset="-120"/>
              </a:rPr>
              <a:t>有效的心理治療必須尋索問題的「根源」（即</a:t>
            </a:r>
            <a:r>
              <a:rPr lang="en-US" altLang="zh-TW" b="1" dirty="0" smtClean="0">
                <a:solidFill>
                  <a:srgbClr val="C00000"/>
                </a:solidFill>
                <a:latin typeface="新細明體" pitchFamily="18" charset="-120"/>
                <a:ea typeface="新細明體" pitchFamily="18" charset="-120"/>
              </a:rPr>
              <a:t>﹕</a:t>
            </a:r>
            <a:r>
              <a:rPr lang="zh-TW" altLang="en-US" b="1" dirty="0" smtClean="0">
                <a:solidFill>
                  <a:srgbClr val="C00000"/>
                </a:solidFill>
                <a:latin typeface="新細明體" pitchFamily="18" charset="-120"/>
                <a:ea typeface="新細明體" pitchFamily="18" charset="-120"/>
              </a:rPr>
              <a:t>原生家庭傷害）</a:t>
            </a:r>
            <a:endParaRPr lang="en-US" altLang="zh-TW" b="1" dirty="0" smtClean="0">
              <a:solidFill>
                <a:srgbClr val="C00000"/>
              </a:solidFill>
              <a:latin typeface="新細明體" pitchFamily="18" charset="-120"/>
              <a:ea typeface="新細明體" pitchFamily="18" charset="-120"/>
            </a:endParaRPr>
          </a:p>
          <a:p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迷思 </a:t>
            </a:r>
            <a:r>
              <a:rPr lang="en-US" altLang="zh-TW" b="1" dirty="0" smtClean="0">
                <a:latin typeface="新細明體" pitchFamily="18" charset="-120"/>
                <a:ea typeface="新細明體" pitchFamily="18" charset="-120"/>
              </a:rPr>
              <a:t>#1 </a:t>
            </a:r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大部分人只運用</a:t>
            </a:r>
            <a:r>
              <a:rPr lang="en-US" altLang="zh-TW" b="1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10% </a:t>
            </a:r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的大腦力量</a:t>
            </a:r>
            <a:endParaRPr lang="en-US" altLang="zh-TW" b="1" dirty="0" smtClean="0">
              <a:latin typeface="新細明體" pitchFamily="18" charset="-120"/>
              <a:ea typeface="新細明體" pitchFamily="18" charset="-120"/>
            </a:endParaRPr>
          </a:p>
          <a:p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迷思 </a:t>
            </a:r>
            <a:r>
              <a:rPr lang="en-US" altLang="zh-TW" b="1" dirty="0" smtClean="0">
                <a:latin typeface="新細明體" pitchFamily="18" charset="-120"/>
                <a:ea typeface="新細明體" pitchFamily="18" charset="-120"/>
              </a:rPr>
              <a:t>#2 </a:t>
            </a:r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左腦人，右腦人</a:t>
            </a:r>
            <a:endParaRPr lang="en-US" altLang="zh-TW" b="1" dirty="0" smtClean="0">
              <a:latin typeface="新細明體" pitchFamily="18" charset="-120"/>
              <a:ea typeface="新細明體" pitchFamily="18" charset="-120"/>
            </a:endParaRPr>
          </a:p>
          <a:p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迷思 </a:t>
            </a:r>
            <a:r>
              <a:rPr lang="en-US" altLang="zh-TW" b="1" dirty="0" smtClean="0">
                <a:latin typeface="新細明體" pitchFamily="18" charset="-120"/>
                <a:ea typeface="新細明體" pitchFamily="18" charset="-120"/>
              </a:rPr>
              <a:t>#5 </a:t>
            </a:r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潛意識信息（</a:t>
            </a:r>
            <a:r>
              <a:rPr lang="en-US" b="1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subliminal message</a:t>
            </a:r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）的效用</a:t>
            </a:r>
            <a:endParaRPr lang="en-US" altLang="zh-TW" b="1" dirty="0" smtClean="0">
              <a:latin typeface="新細明體" pitchFamily="18" charset="-120"/>
              <a:ea typeface="新細明體" pitchFamily="18" charset="-120"/>
            </a:endParaRPr>
          </a:p>
          <a:p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迷思 </a:t>
            </a:r>
            <a:r>
              <a:rPr lang="en-US" altLang="zh-TW" b="1" dirty="0" smtClean="0">
                <a:latin typeface="新細明體" pitchFamily="18" charset="-120"/>
                <a:ea typeface="新細明體" pitchFamily="18" charset="-120"/>
              </a:rPr>
              <a:t>#7 </a:t>
            </a:r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青春期必然是一個暴風雨階段</a:t>
            </a:r>
            <a:endParaRPr lang="en-US" altLang="zh-TW" b="1" dirty="0" smtClean="0">
              <a:latin typeface="新細明體" pitchFamily="18" charset="-120"/>
              <a:ea typeface="新細明體" pitchFamily="18" charset="-120"/>
            </a:endParaRPr>
          </a:p>
          <a:p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迷思 </a:t>
            </a:r>
            <a:r>
              <a:rPr lang="en-US" altLang="zh-TW" b="1" dirty="0" smtClean="0">
                <a:latin typeface="新細明體" pitchFamily="18" charset="-120"/>
                <a:ea typeface="新細明體" pitchFamily="18" charset="-120"/>
              </a:rPr>
              <a:t>#8 </a:t>
            </a:r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大部分人都經歷到中年危機</a:t>
            </a:r>
            <a:endParaRPr lang="en-US" altLang="zh-TW" b="1" dirty="0" smtClean="0">
              <a:latin typeface="新細明體" pitchFamily="18" charset="-120"/>
              <a:ea typeface="新細明體" pitchFamily="18" charset="-120"/>
            </a:endParaRPr>
          </a:p>
          <a:p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迷思 </a:t>
            </a:r>
            <a:r>
              <a:rPr lang="en-US" altLang="zh-TW" b="1" dirty="0" smtClean="0">
                <a:latin typeface="新細明體" pitchFamily="18" charset="-120"/>
                <a:ea typeface="新細明體" pitchFamily="18" charset="-120"/>
              </a:rPr>
              <a:t>#11</a:t>
            </a:r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人的記憶有如錄音機或錄影機，準確地記錄我們的經歷</a:t>
            </a:r>
            <a:endParaRPr lang="en-US" b="1" dirty="0">
              <a:latin typeface="新細明體" pitchFamily="18" charset="-12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/>
          <a:lstStyle/>
          <a:p>
            <a:endParaRPr lang="en-US" b="1" dirty="0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/>
          <a:lstStyle/>
          <a:p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迷思 </a:t>
            </a:r>
            <a:r>
              <a:rPr lang="en-US" altLang="zh-TW" b="1" dirty="0" smtClean="0">
                <a:latin typeface="新細明體" pitchFamily="18" charset="-120"/>
                <a:ea typeface="新細明體" pitchFamily="18" charset="-120"/>
              </a:rPr>
              <a:t># 13 </a:t>
            </a:r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人們通常壓抑對創傷經歷的回憶</a:t>
            </a:r>
            <a:endParaRPr lang="en-US" altLang="zh-TW" b="1" dirty="0" smtClean="0">
              <a:latin typeface="新細明體" pitchFamily="18" charset="-120"/>
              <a:ea typeface="新細明體" pitchFamily="18" charset="-120"/>
            </a:endParaRPr>
          </a:p>
          <a:p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迷思 </a:t>
            </a:r>
            <a:r>
              <a:rPr lang="en-US" altLang="zh-TW" b="1" dirty="0" smtClean="0">
                <a:latin typeface="新細明體" pitchFamily="18" charset="-120"/>
                <a:ea typeface="新細明體" pitchFamily="18" charset="-120"/>
              </a:rPr>
              <a:t># 20 </a:t>
            </a:r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研究證實夢境是有意義的</a:t>
            </a:r>
            <a:endParaRPr lang="en-US" altLang="zh-TW" b="1" dirty="0" smtClean="0">
              <a:latin typeface="新細明體" pitchFamily="18" charset="-120"/>
              <a:ea typeface="新細明體" pitchFamily="18" charset="-120"/>
            </a:endParaRPr>
          </a:p>
          <a:p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迷思 </a:t>
            </a:r>
            <a:r>
              <a:rPr lang="en-US" altLang="zh-TW" b="1" dirty="0" smtClean="0">
                <a:latin typeface="新細明體" pitchFamily="18" charset="-120"/>
                <a:ea typeface="新細明體" pitchFamily="18" charset="-120"/>
              </a:rPr>
              <a:t># 21 </a:t>
            </a:r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人可以在睡眠中學習</a:t>
            </a:r>
            <a:endParaRPr lang="en-US" altLang="zh-TW" b="1" dirty="0" smtClean="0">
              <a:latin typeface="新細明體" pitchFamily="18" charset="-120"/>
              <a:ea typeface="新細明體" pitchFamily="18" charset="-120"/>
            </a:endParaRPr>
          </a:p>
          <a:p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迷思 </a:t>
            </a:r>
            <a:r>
              <a:rPr lang="en-US" altLang="zh-TW" b="1" dirty="0" smtClean="0">
                <a:latin typeface="新細明體" pitchFamily="18" charset="-120"/>
                <a:ea typeface="新細明體" pitchFamily="18" charset="-120"/>
              </a:rPr>
              <a:t>#23 </a:t>
            </a:r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測謊器可準確察覺謊言</a:t>
            </a:r>
            <a:endParaRPr lang="en-US" altLang="zh-TW" b="1" dirty="0" smtClean="0">
              <a:latin typeface="新細明體" pitchFamily="18" charset="-120"/>
              <a:ea typeface="新細明體" pitchFamily="18" charset="-120"/>
            </a:endParaRPr>
          </a:p>
          <a:p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迷思 </a:t>
            </a:r>
            <a:r>
              <a:rPr lang="en-US" altLang="zh-TW" b="1" dirty="0" smtClean="0">
                <a:latin typeface="新細明體" pitchFamily="18" charset="-120"/>
                <a:ea typeface="新細明體" pitchFamily="18" charset="-120"/>
              </a:rPr>
              <a:t>#29 </a:t>
            </a:r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男女溝通完全不同（水牛和蝴蝶）</a:t>
            </a:r>
            <a:endParaRPr lang="en-US" altLang="zh-TW" b="1" dirty="0" smtClean="0">
              <a:latin typeface="新細明體" pitchFamily="18" charset="-120"/>
              <a:ea typeface="新細明體" pitchFamily="18" charset="-120"/>
            </a:endParaRPr>
          </a:p>
          <a:p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迷思 </a:t>
            </a:r>
            <a:r>
              <a:rPr lang="en-US" altLang="zh-TW" b="1" dirty="0" smtClean="0">
                <a:latin typeface="新細明體" pitchFamily="18" charset="-120"/>
                <a:ea typeface="新細明體" pitchFamily="18" charset="-120"/>
              </a:rPr>
              <a:t>#30 </a:t>
            </a:r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發洩怒氣，比抑壓它，更健康</a:t>
            </a:r>
            <a:endParaRPr lang="en-US" altLang="zh-TW" b="1" dirty="0" smtClean="0">
              <a:latin typeface="新細明體" pitchFamily="18" charset="-120"/>
              <a:ea typeface="新細明體" pitchFamily="18" charset="-120"/>
            </a:endParaRPr>
          </a:p>
          <a:p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迷思 </a:t>
            </a:r>
            <a:r>
              <a:rPr lang="en-US" altLang="zh-TW" b="1" dirty="0" smtClean="0">
                <a:latin typeface="新細明體" pitchFamily="18" charset="-120"/>
                <a:ea typeface="新細明體" pitchFamily="18" charset="-120"/>
              </a:rPr>
              <a:t>#31</a:t>
            </a:r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相似的教養孩子方法，將導至成年後相似的性格</a:t>
            </a:r>
            <a:endParaRPr lang="en-US" altLang="zh-TW" b="1" dirty="0" smtClean="0">
              <a:latin typeface="新細明體" pitchFamily="18" charset="-120"/>
              <a:ea typeface="新細明體" pitchFamily="18" charset="-120"/>
            </a:endParaRPr>
          </a:p>
          <a:p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迷思 </a:t>
            </a:r>
            <a:r>
              <a:rPr lang="en-US" altLang="zh-TW" b="1" dirty="0" smtClean="0">
                <a:latin typeface="新細明體" pitchFamily="18" charset="-120"/>
                <a:ea typeface="新細明體" pitchFamily="18" charset="-120"/>
              </a:rPr>
              <a:t>#31</a:t>
            </a:r>
            <a:r>
              <a:rPr lang="en-US" b="1" dirty="0" smtClean="0">
                <a:latin typeface="新細明體" pitchFamily="18" charset="-120"/>
                <a:ea typeface="新細明體" pitchFamily="18" charset="-120"/>
              </a:rPr>
              <a:t>A </a:t>
            </a:r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出生次序對人的性格大有影響</a:t>
            </a:r>
            <a:endParaRPr lang="en-US" altLang="zh-TW" b="1" dirty="0" smtClean="0">
              <a:latin typeface="新細明體" pitchFamily="18" charset="-120"/>
              <a:ea typeface="新細明體" pitchFamily="18" charset="-120"/>
            </a:endParaRPr>
          </a:p>
          <a:p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迷思 </a:t>
            </a:r>
            <a:r>
              <a:rPr lang="en-US" altLang="zh-TW" b="1" dirty="0" smtClean="0">
                <a:latin typeface="新細明體" pitchFamily="18" charset="-120"/>
                <a:ea typeface="新細明體" pitchFamily="18" charset="-120"/>
              </a:rPr>
              <a:t>#34 </a:t>
            </a:r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童年曾受性虐待者，成年後產生嚴重的品格困擾</a:t>
            </a:r>
            <a:endParaRPr lang="en-US" altLang="zh-TW" b="1" dirty="0" smtClean="0">
              <a:latin typeface="新細明體" pitchFamily="18" charset="-120"/>
              <a:ea typeface="新細明體" pitchFamily="18" charset="-120"/>
            </a:endParaRPr>
          </a:p>
          <a:p>
            <a:endParaRPr lang="en-US" b="1" dirty="0">
              <a:latin typeface="新細明體" pitchFamily="18" charset="-12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/>
          <a:lstStyle/>
          <a:p>
            <a:endParaRPr lang="en-US" b="1" dirty="0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/>
          <a:lstStyle/>
          <a:p>
            <a:r>
              <a:rPr lang="zh-TW" altLang="pt-BR" b="1" dirty="0" smtClean="0">
                <a:latin typeface="新細明體" pitchFamily="18" charset="-120"/>
                <a:ea typeface="新細明體" pitchFamily="18" charset="-120"/>
              </a:rPr>
              <a:t>迷思</a:t>
            </a:r>
            <a:r>
              <a:rPr lang="pt-BR" b="1" dirty="0" smtClean="0">
                <a:latin typeface="新細明體" pitchFamily="18" charset="-120"/>
                <a:ea typeface="新細明體" pitchFamily="18" charset="-120"/>
              </a:rPr>
              <a:t> #34A </a:t>
            </a:r>
            <a:r>
              <a:rPr lang="zh-TW" altLang="pt-BR" b="1" dirty="0" smtClean="0">
                <a:latin typeface="新細明體" pitchFamily="18" charset="-120"/>
                <a:ea typeface="新細明體" pitchFamily="18" charset="-120"/>
              </a:rPr>
              <a:t>孩子是脆弱的</a:t>
            </a:r>
            <a:endParaRPr lang="en-US" altLang="zh-TW" b="1" dirty="0" smtClean="0">
              <a:latin typeface="新細明體" pitchFamily="18" charset="-120"/>
              <a:ea typeface="新細明體" pitchFamily="18" charset="-120"/>
            </a:endParaRPr>
          </a:p>
          <a:p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迷思 </a:t>
            </a:r>
            <a:r>
              <a:rPr lang="en-US" altLang="zh-TW" b="1" dirty="0" smtClean="0">
                <a:latin typeface="新細明體" pitchFamily="18" charset="-120"/>
                <a:ea typeface="新細明體" pitchFamily="18" charset="-120"/>
              </a:rPr>
              <a:t>#35 </a:t>
            </a:r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「羅沙哈墨跡測驗」（</a:t>
            </a:r>
            <a:r>
              <a:rPr lang="en-US" b="1" dirty="0" smtClean="0">
                <a:latin typeface="新細明體" pitchFamily="18" charset="-120"/>
                <a:ea typeface="新細明體" pitchFamily="18" charset="-120"/>
              </a:rPr>
              <a:t> </a:t>
            </a:r>
            <a:r>
              <a:rPr lang="en-US" b="1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Rorschach Inkblot Test </a:t>
            </a:r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）顯示人的性格</a:t>
            </a:r>
            <a:endParaRPr lang="en-US" altLang="zh-TW" b="1" dirty="0" smtClean="0">
              <a:latin typeface="新細明體" pitchFamily="18" charset="-120"/>
              <a:ea typeface="新細明體" pitchFamily="18" charset="-120"/>
            </a:endParaRPr>
          </a:p>
          <a:p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迷思 </a:t>
            </a:r>
            <a:r>
              <a:rPr lang="en-US" altLang="zh-TW" b="1" dirty="0" smtClean="0">
                <a:latin typeface="新細明體" pitchFamily="18" charset="-120"/>
                <a:ea typeface="新細明體" pitchFamily="18" charset="-120"/>
              </a:rPr>
              <a:t>#36 </a:t>
            </a:r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筆跡可以揭露人的性格品質</a:t>
            </a:r>
            <a:endParaRPr lang="en-US" altLang="zh-TW" b="1" dirty="0" smtClean="0">
              <a:latin typeface="新細明體" pitchFamily="18" charset="-120"/>
              <a:ea typeface="新細明體" pitchFamily="18" charset="-120"/>
            </a:endParaRPr>
          </a:p>
          <a:p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迷思 </a:t>
            </a:r>
            <a:r>
              <a:rPr lang="en-US" altLang="zh-TW" b="1" dirty="0" smtClean="0">
                <a:latin typeface="新細明體" pitchFamily="18" charset="-120"/>
                <a:ea typeface="新細明體" pitchFamily="18" charset="-120"/>
              </a:rPr>
              <a:t>#40 </a:t>
            </a:r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酗酒父母的成年孩子有獨特的徵狀</a:t>
            </a:r>
            <a:endParaRPr lang="en-US" b="1" dirty="0">
              <a:latin typeface="新細明體" pitchFamily="18" charset="-12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zh-TW" altLang="en-US" sz="6000" b="1" dirty="0" smtClean="0">
                <a:solidFill>
                  <a:srgbClr val="003366"/>
                </a:solidFill>
                <a:latin typeface="新細明體" pitchFamily="18" charset="-120"/>
                <a:ea typeface="新細明體" pitchFamily="18" charset="-120"/>
              </a:rPr>
              <a:t>有關溝通問題</a:t>
            </a:r>
            <a:endParaRPr lang="en-US" sz="6000" b="1" dirty="0">
              <a:solidFill>
                <a:srgbClr val="006666"/>
              </a:solidFill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/>
          <a:lstStyle/>
          <a:p>
            <a:r>
              <a:rPr lang="zh-TW" altLang="en-US" sz="2800" b="1" dirty="0" smtClean="0">
                <a:latin typeface="新細明體" pitchFamily="18" charset="-120"/>
                <a:ea typeface="新細明體" pitchFamily="18" charset="-120"/>
              </a:rPr>
              <a:t>可以澄清誤會（書廿二）</a:t>
            </a:r>
            <a:endParaRPr lang="en-US" altLang="zh-TW" sz="2800" b="1" dirty="0" smtClean="0">
              <a:latin typeface="新細明體" pitchFamily="18" charset="-120"/>
              <a:ea typeface="新細明體" pitchFamily="18" charset="-120"/>
            </a:endParaRPr>
          </a:p>
          <a:p>
            <a:r>
              <a:rPr lang="zh-TW" altLang="en-US" sz="2800" b="1" dirty="0" smtClean="0">
                <a:latin typeface="新細明體" pitchFamily="18" charset="-120"/>
                <a:ea typeface="新細明體" pitchFamily="18" charset="-120"/>
              </a:rPr>
              <a:t>效用多少？</a:t>
            </a:r>
            <a:endParaRPr lang="en-US" altLang="zh-TW" sz="2800" b="1" dirty="0" smtClean="0">
              <a:latin typeface="新細明體" pitchFamily="18" charset="-120"/>
              <a:ea typeface="新細明體" pitchFamily="18" charset="-120"/>
            </a:endParaRPr>
          </a:p>
          <a:p>
            <a:r>
              <a:rPr lang="zh-TW" altLang="en-US" sz="2800" b="1" dirty="0" smtClean="0">
                <a:latin typeface="新細明體" pitchFamily="18" charset="-120"/>
                <a:ea typeface="新細明體" pitchFamily="18" charset="-120"/>
              </a:rPr>
              <a:t>更重要是</a:t>
            </a:r>
            <a:r>
              <a:rPr lang="en-US" altLang="zh-TW" sz="2800" b="1" dirty="0" smtClean="0">
                <a:latin typeface="新細明體" pitchFamily="18" charset="-120"/>
                <a:ea typeface="新細明體" pitchFamily="18" charset="-120"/>
              </a:rPr>
              <a:t>﹕</a:t>
            </a:r>
          </a:p>
          <a:p>
            <a:pPr>
              <a:buNone/>
            </a:pPr>
            <a:r>
              <a:rPr lang="en-US" sz="2800" b="1" dirty="0" smtClean="0">
                <a:latin typeface="新細明體" pitchFamily="18" charset="-120"/>
                <a:ea typeface="新細明體" pitchFamily="18" charset="-120"/>
              </a:rPr>
              <a:t>	1</a:t>
            </a:r>
            <a:r>
              <a:rPr lang="zh-TW" altLang="en-US" sz="2800" b="1" dirty="0" smtClean="0">
                <a:latin typeface="新細明體" pitchFamily="18" charset="-120"/>
                <a:ea typeface="新細明體" pitchFamily="18" charset="-120"/>
              </a:rPr>
              <a:t>。內心比舌頭重要</a:t>
            </a:r>
            <a:r>
              <a:rPr lang="en-US" altLang="zh-TW" sz="2800" b="1" dirty="0" smtClean="0">
                <a:latin typeface="新細明體" pitchFamily="18" charset="-120"/>
                <a:ea typeface="新細明體" pitchFamily="18" charset="-120"/>
              </a:rPr>
              <a:t>——</a:t>
            </a:r>
          </a:p>
          <a:p>
            <a:pPr>
              <a:buNone/>
            </a:pPr>
            <a:r>
              <a:rPr lang="zh-TW" altLang="en-US" sz="2800" b="1" dirty="0" smtClean="0">
                <a:latin typeface="新細明體" pitchFamily="18" charset="-120"/>
                <a:ea typeface="新細明體" pitchFamily="18" charset="-120"/>
              </a:rPr>
              <a:t>「心裡所充滿的，口裡就說出來」（太十二</a:t>
            </a:r>
            <a:r>
              <a:rPr lang="en-US" altLang="zh-TW" sz="2800" b="1" dirty="0" smtClean="0">
                <a:latin typeface="新細明體" pitchFamily="18" charset="-120"/>
                <a:ea typeface="新細明體" pitchFamily="18" charset="-120"/>
              </a:rPr>
              <a:t>34</a:t>
            </a:r>
            <a:r>
              <a:rPr lang="zh-TW" altLang="en-US" sz="2800" b="1" dirty="0" smtClean="0">
                <a:latin typeface="新細明體" pitchFamily="18" charset="-120"/>
                <a:ea typeface="新細明體" pitchFamily="18" charset="-120"/>
              </a:rPr>
              <a:t>）</a:t>
            </a:r>
            <a:endParaRPr lang="en-US" altLang="zh-TW" sz="2800" b="1" dirty="0" smtClean="0">
              <a:latin typeface="新細明體" pitchFamily="18" charset="-120"/>
              <a:ea typeface="新細明體" pitchFamily="18" charset="-120"/>
            </a:endParaRPr>
          </a:p>
          <a:p>
            <a:pPr>
              <a:buNone/>
            </a:pPr>
            <a:r>
              <a:rPr lang="en-US" sz="2800" b="1" dirty="0" smtClean="0">
                <a:latin typeface="新細明體" pitchFamily="18" charset="-120"/>
                <a:ea typeface="新細明體" pitchFamily="18" charset="-120"/>
              </a:rPr>
              <a:t>	2</a:t>
            </a:r>
            <a:r>
              <a:rPr lang="zh-TW" altLang="en-US" sz="2800" b="1" dirty="0" smtClean="0">
                <a:latin typeface="新細明體" pitchFamily="18" charset="-120"/>
                <a:ea typeface="新細明體" pitchFamily="18" charset="-120"/>
              </a:rPr>
              <a:t>。誠實比技巧重要</a:t>
            </a:r>
            <a:r>
              <a:rPr lang="en-US" altLang="zh-TW" sz="2800" b="1" dirty="0" smtClean="0">
                <a:latin typeface="新細明體" pitchFamily="18" charset="-120"/>
                <a:ea typeface="新細明體" pitchFamily="18" charset="-120"/>
              </a:rPr>
              <a:t>——</a:t>
            </a:r>
          </a:p>
          <a:p>
            <a:pPr>
              <a:buNone/>
            </a:pPr>
            <a:r>
              <a:rPr lang="zh-TW" altLang="en-US" sz="2800" b="1" dirty="0" smtClean="0">
                <a:latin typeface="新細明體" pitchFamily="18" charset="-120"/>
                <a:ea typeface="新細明體" pitchFamily="18" charset="-120"/>
              </a:rPr>
              <a:t>「是就說是，不是就說不是，</a:t>
            </a:r>
            <a:r>
              <a:rPr lang="en-US" altLang="zh-TW" sz="2800" b="1" dirty="0" smtClean="0">
                <a:latin typeface="新細明體" pitchFamily="18" charset="-120"/>
                <a:ea typeface="新細明體" pitchFamily="18" charset="-120"/>
              </a:rPr>
              <a:t>……</a:t>
            </a:r>
            <a:r>
              <a:rPr lang="zh-TW" altLang="en-US" sz="2800" b="1" dirty="0" smtClean="0">
                <a:latin typeface="新細明體" pitchFamily="18" charset="-120"/>
                <a:ea typeface="新細明體" pitchFamily="18" charset="-120"/>
              </a:rPr>
              <a:t>」（太五</a:t>
            </a:r>
            <a:r>
              <a:rPr lang="en-US" altLang="zh-TW" sz="2800" b="1" dirty="0" smtClean="0">
                <a:latin typeface="新細明體" pitchFamily="18" charset="-120"/>
                <a:ea typeface="新細明體" pitchFamily="18" charset="-120"/>
              </a:rPr>
              <a:t>37</a:t>
            </a:r>
            <a:r>
              <a:rPr lang="zh-TW" altLang="en-US" sz="2800" b="1" dirty="0" smtClean="0">
                <a:latin typeface="新細明體" pitchFamily="18" charset="-120"/>
                <a:ea typeface="新細明體" pitchFamily="18" charset="-120"/>
              </a:rPr>
              <a:t>）</a:t>
            </a:r>
            <a:endParaRPr lang="en-US" sz="2800" b="1" dirty="0" smtClean="0">
              <a:latin typeface="新細明體" pitchFamily="18" charset="-120"/>
              <a:ea typeface="新細明體" pitchFamily="18" charset="-120"/>
            </a:endParaRPr>
          </a:p>
          <a:p>
            <a:pPr>
              <a:buNone/>
            </a:pPr>
            <a:r>
              <a:rPr lang="en-US" sz="2800" b="1" dirty="0" smtClean="0">
                <a:latin typeface="新細明體" pitchFamily="18" charset="-120"/>
                <a:ea typeface="新細明體" pitchFamily="18" charset="-120"/>
              </a:rPr>
              <a:t>	3</a:t>
            </a:r>
            <a:r>
              <a:rPr lang="zh-TW" altLang="en-US" sz="2800" b="1" dirty="0" smtClean="0">
                <a:latin typeface="新細明體" pitchFamily="18" charset="-120"/>
                <a:ea typeface="新細明體" pitchFamily="18" charset="-120"/>
              </a:rPr>
              <a:t>。行動比嘴巴重要</a:t>
            </a:r>
            <a:r>
              <a:rPr lang="en-US" altLang="zh-TW" sz="2800" b="1" dirty="0" smtClean="0">
                <a:latin typeface="新細明體" pitchFamily="18" charset="-120"/>
                <a:ea typeface="新細明體" pitchFamily="18" charset="-120"/>
              </a:rPr>
              <a:t>——</a:t>
            </a:r>
          </a:p>
          <a:p>
            <a:pPr>
              <a:buNone/>
            </a:pPr>
            <a:r>
              <a:rPr lang="zh-TW" altLang="en-US" sz="2800" b="1" dirty="0" smtClean="0">
                <a:latin typeface="新細明體" pitchFamily="18" charset="-120"/>
                <a:ea typeface="新細明體" pitchFamily="18" charset="-120"/>
              </a:rPr>
              <a:t>「我們相愛，不要只在言語和舌頭上，總要在行為和誠實上。」（約壹三</a:t>
            </a:r>
            <a:r>
              <a:rPr lang="en-US" altLang="zh-TW" sz="2800" b="1" dirty="0" smtClean="0">
                <a:latin typeface="新細明體" pitchFamily="18" charset="-120"/>
                <a:ea typeface="新細明體" pitchFamily="18" charset="-120"/>
              </a:rPr>
              <a:t>18</a:t>
            </a:r>
            <a:r>
              <a:rPr lang="zh-TW" altLang="en-US" sz="2800" b="1" dirty="0" smtClean="0">
                <a:latin typeface="新細明體" pitchFamily="18" charset="-120"/>
                <a:ea typeface="新細明體" pitchFamily="18" charset="-120"/>
              </a:rPr>
              <a:t>）</a:t>
            </a:r>
            <a:endParaRPr lang="en-US" altLang="zh-TW" sz="2800" b="1" dirty="0" smtClean="0">
              <a:latin typeface="新細明體" pitchFamily="18" charset="-120"/>
              <a:ea typeface="新細明體" pitchFamily="18" charset="-120"/>
            </a:endParaRPr>
          </a:p>
          <a:p>
            <a:pPr>
              <a:buNone/>
            </a:pPr>
            <a:r>
              <a:rPr lang="en-US" sz="2800" b="1" dirty="0" smtClean="0">
                <a:latin typeface="新細明體" pitchFamily="18" charset="-120"/>
                <a:ea typeface="新細明體" pitchFamily="18" charset="-120"/>
              </a:rPr>
              <a:t>	4</a:t>
            </a:r>
            <a:r>
              <a:rPr lang="zh-TW" altLang="en-US" sz="2800" b="1" dirty="0" smtClean="0">
                <a:latin typeface="新細明體" pitchFamily="18" charset="-120"/>
                <a:ea typeface="新細明體" pitchFamily="18" charset="-120"/>
              </a:rPr>
              <a:t>。禱告比溝通重要</a:t>
            </a:r>
            <a:r>
              <a:rPr lang="en-US" altLang="zh-TW" sz="2800" b="1" dirty="0" smtClean="0">
                <a:latin typeface="新細明體" pitchFamily="18" charset="-120"/>
                <a:ea typeface="新細明體" pitchFamily="18" charset="-120"/>
              </a:rPr>
              <a:t>——</a:t>
            </a:r>
          </a:p>
          <a:p>
            <a:pPr>
              <a:buNone/>
            </a:pPr>
            <a:endParaRPr lang="en-US" altLang="zh-TW" sz="2400" b="1" dirty="0" smtClean="0">
              <a:latin typeface="新細明體" pitchFamily="18" charset="-120"/>
              <a:ea typeface="新細明體" pitchFamily="18" charset="-120"/>
            </a:endParaRPr>
          </a:p>
          <a:p>
            <a:endParaRPr lang="en-US" sz="2400" b="1" dirty="0" smtClean="0">
              <a:latin typeface="新細明體" pitchFamily="18" charset="-120"/>
              <a:ea typeface="新細明體" pitchFamily="18" charset="-120"/>
            </a:endParaRPr>
          </a:p>
          <a:p>
            <a:endParaRPr lang="en-US" sz="2400" b="1" dirty="0" smtClean="0">
              <a:latin typeface="新細明體" pitchFamily="18" charset="-120"/>
              <a:ea typeface="新細明體" pitchFamily="18" charset="-120"/>
            </a:endParaRPr>
          </a:p>
          <a:p>
            <a:endParaRPr lang="en-US" altLang="zh-TW" b="1" dirty="0" smtClean="0">
              <a:latin typeface="新細明體" pitchFamily="18" charset="-120"/>
              <a:ea typeface="新細明體" pitchFamily="18" charset="-120"/>
            </a:endParaRPr>
          </a:p>
          <a:p>
            <a:endParaRPr lang="en-US" b="1" dirty="0">
              <a:latin typeface="新細明體" pitchFamily="18" charset="-12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6666"/>
                </a:solidFill>
                <a:latin typeface="新細明體" pitchFamily="18" charset="-120"/>
                <a:ea typeface="新細明體" pitchFamily="18" charset="-120"/>
              </a:rPr>
              <a:t>溝通訓練的效果</a:t>
            </a:r>
            <a:endParaRPr lang="en-US" b="1" dirty="0">
              <a:solidFill>
                <a:srgbClr val="006666"/>
              </a:solidFill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「如果僅僅用社會交換理論，與由此衍生的</a:t>
            </a:r>
            <a:r>
              <a:rPr lang="en-US" altLang="zh-TW" b="1" dirty="0" smtClean="0">
                <a:latin typeface="新細明體" pitchFamily="18" charset="-120"/>
                <a:ea typeface="新細明體" pitchFamily="18" charset="-120"/>
              </a:rPr>
              <a:t>『</a:t>
            </a:r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溝通與衝突處理訓練</a:t>
            </a:r>
            <a:r>
              <a:rPr lang="en-US" altLang="zh-TW" b="1" dirty="0" smtClean="0">
                <a:latin typeface="新細明體" pitchFamily="18" charset="-120"/>
                <a:ea typeface="新細明體" pitchFamily="18" charset="-120"/>
              </a:rPr>
              <a:t>』</a:t>
            </a:r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來解決婚姻問題的話，成效並不理想。他的研究顯示，夫妻在最需要運用這些技術知識，也就是吵得臉紅脖子粗的當兒，往往將訓練過的溝通技巧全然拋置腦外。」</a:t>
            </a:r>
            <a:r>
              <a:rPr lang="en-US" altLang="zh-TW" sz="1800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(《</a:t>
            </a:r>
            <a:r>
              <a:rPr lang="zh-TW" altLang="en-US" sz="1800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使者</a:t>
            </a:r>
            <a:r>
              <a:rPr lang="en-US" altLang="zh-TW" sz="1800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》</a:t>
            </a:r>
            <a:r>
              <a:rPr lang="zh-TW" altLang="en-US" sz="1800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，</a:t>
            </a:r>
            <a:r>
              <a:rPr lang="en-US" altLang="zh-TW" sz="1800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9-10/96</a:t>
            </a:r>
            <a:r>
              <a:rPr lang="zh-TW" altLang="en-US" sz="1800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，</a:t>
            </a:r>
            <a:r>
              <a:rPr lang="en-US" sz="1800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p.51-52</a:t>
            </a:r>
            <a:r>
              <a:rPr lang="zh-TW" altLang="en-US" sz="1800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。</a:t>
            </a:r>
            <a:r>
              <a:rPr lang="en-US" altLang="zh-TW" sz="1800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)</a:t>
            </a:r>
            <a:endParaRPr lang="en-US" sz="1800" dirty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4724400" cy="1514475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3366"/>
                </a:solidFill>
                <a:latin typeface="新細明體" pitchFamily="18" charset="-120"/>
                <a:ea typeface="新細明體" pitchFamily="18" charset="-120"/>
              </a:rPr>
              <a:t>關於情緒</a:t>
            </a:r>
            <a:endParaRPr lang="en-US" b="1" dirty="0">
              <a:solidFill>
                <a:srgbClr val="003366"/>
              </a:solidFill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Image result for emo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1320" y="2209800"/>
            <a:ext cx="6047014" cy="4503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/>
          <a:lstStyle/>
          <a:p>
            <a:endParaRPr lang="en-US" b="1" dirty="0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400800"/>
          </a:xfrm>
        </p:spPr>
        <p:txBody>
          <a:bodyPr/>
          <a:lstStyle/>
          <a:p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情感背後有原因</a:t>
            </a:r>
            <a:endParaRPr lang="en-US" altLang="zh-TW" b="1" dirty="0" smtClean="0">
              <a:latin typeface="新細明體" pitchFamily="18" charset="-120"/>
              <a:ea typeface="新細明體" pitchFamily="18" charset="-120"/>
            </a:endParaRPr>
          </a:p>
          <a:p>
            <a:pPr>
              <a:buNone/>
            </a:pPr>
            <a:r>
              <a:rPr lang="en-US" altLang="zh-CN" b="1" dirty="0" smtClean="0">
                <a:latin typeface="新細明體" pitchFamily="18" charset="-120"/>
                <a:ea typeface="新細明體" pitchFamily="18" charset="-120"/>
              </a:rPr>
              <a:t>		</a:t>
            </a:r>
            <a:r>
              <a:rPr lang="zh-CN" altLang="en-US" b="1" dirty="0" smtClean="0">
                <a:latin typeface="新細明體" pitchFamily="18" charset="-120"/>
                <a:ea typeface="新細明體" pitchFamily="18" charset="-120"/>
              </a:rPr>
              <a:t>例</a:t>
            </a:r>
            <a:r>
              <a:rPr lang="en-US" altLang="zh-TW" b="1" dirty="0" smtClean="0">
                <a:latin typeface="新細明體" pitchFamily="18" charset="-120"/>
                <a:ea typeface="新細明體" pitchFamily="18" charset="-120"/>
              </a:rPr>
              <a:t>﹕</a:t>
            </a:r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「服事主凡事謙卑，眼中流淚</a:t>
            </a:r>
            <a:r>
              <a:rPr lang="en-US" altLang="zh-TW" b="1" dirty="0" smtClean="0">
                <a:latin typeface="新細明體" pitchFamily="18" charset="-120"/>
                <a:ea typeface="新細明體" pitchFamily="18" charset="-120"/>
              </a:rPr>
              <a:t>……</a:t>
            </a:r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」（使廿一</a:t>
            </a:r>
            <a:r>
              <a:rPr lang="en-US" altLang="zh-TW" b="1" dirty="0" smtClean="0">
                <a:latin typeface="新細明體" pitchFamily="18" charset="-120"/>
                <a:ea typeface="新細明體" pitchFamily="18" charset="-120"/>
              </a:rPr>
              <a:t>19</a:t>
            </a:r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）</a:t>
            </a:r>
            <a:endParaRPr lang="en-US" altLang="zh-TW" b="1" dirty="0" smtClean="0">
              <a:latin typeface="新細明體" pitchFamily="18" charset="-120"/>
              <a:ea typeface="新細明體" pitchFamily="18" charset="-120"/>
            </a:endParaRPr>
          </a:p>
          <a:p>
            <a:pPr>
              <a:buNone/>
            </a:pPr>
            <a:r>
              <a:rPr lang="en-US" altLang="zh-TW" b="1" dirty="0" smtClean="0">
                <a:latin typeface="新細明體" pitchFamily="18" charset="-120"/>
                <a:ea typeface="新細明體" pitchFamily="18" charset="-120"/>
              </a:rPr>
              <a:t>		</a:t>
            </a:r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以色列人「各在各家的帳棚門口哭號」，</a:t>
            </a:r>
            <a:r>
              <a:rPr lang="en-US" altLang="zh-TW" b="1" dirty="0" smtClean="0">
                <a:latin typeface="新細明體" pitchFamily="18" charset="-120"/>
                <a:ea typeface="新細明體" pitchFamily="18" charset="-120"/>
              </a:rPr>
              <a:t>	</a:t>
            </a:r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（民十一</a:t>
            </a:r>
            <a:r>
              <a:rPr lang="en-US" altLang="zh-TW" b="1" dirty="0" smtClean="0">
                <a:latin typeface="新細明體" pitchFamily="18" charset="-120"/>
                <a:ea typeface="新細明體" pitchFamily="18" charset="-120"/>
              </a:rPr>
              <a:t>10</a:t>
            </a:r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）</a:t>
            </a:r>
            <a:endParaRPr lang="en-US" altLang="zh-TW" b="1" dirty="0" smtClean="0">
              <a:latin typeface="新細明體" pitchFamily="18" charset="-120"/>
              <a:ea typeface="新細明體" pitchFamily="18" charset="-12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要對付不良原因</a:t>
            </a:r>
            <a:endParaRPr lang="en-US" altLang="zh-TW" b="1" dirty="0" smtClean="0">
              <a:latin typeface="新細明體" pitchFamily="18" charset="-120"/>
              <a:ea typeface="新細明體" pitchFamily="18" charset="-120"/>
            </a:endParaRPr>
          </a:p>
          <a:p>
            <a:pPr>
              <a:buNone/>
            </a:pPr>
            <a:r>
              <a:rPr lang="en-US" altLang="zh-TW" b="1" dirty="0" smtClean="0">
                <a:latin typeface="新細明體" pitchFamily="18" charset="-120"/>
                <a:ea typeface="新細明體" pitchFamily="18" charset="-120"/>
              </a:rPr>
              <a:t>		</a:t>
            </a:r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例</a:t>
            </a:r>
            <a:r>
              <a:rPr lang="en-US" altLang="zh-TW" b="1" dirty="0" smtClean="0">
                <a:latin typeface="新細明體" pitchFamily="18" charset="-120"/>
                <a:ea typeface="新細明體" pitchFamily="18" charset="-120"/>
              </a:rPr>
              <a:t>﹕</a:t>
            </a:r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「世俗的憂愁，是叫人死」（林後</a:t>
            </a:r>
            <a:r>
              <a:rPr lang="en-US" altLang="zh-TW" b="1" dirty="0" smtClean="0">
                <a:latin typeface="新細明體" pitchFamily="18" charset="-120"/>
                <a:ea typeface="新細明體" pitchFamily="18" charset="-120"/>
              </a:rPr>
              <a:t>	</a:t>
            </a:r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七</a:t>
            </a:r>
            <a:r>
              <a:rPr lang="en-US" altLang="zh-TW" b="1" dirty="0" smtClean="0">
                <a:latin typeface="新細明體" pitchFamily="18" charset="-120"/>
                <a:ea typeface="新細明體" pitchFamily="18" charset="-120"/>
              </a:rPr>
              <a:t>10</a:t>
            </a:r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）</a:t>
            </a:r>
            <a:endParaRPr lang="en-US" b="1" dirty="0" smtClean="0">
              <a:latin typeface="新細明體" pitchFamily="18" charset="-120"/>
              <a:ea typeface="新細明體" pitchFamily="18" charset="-120"/>
            </a:endParaRPr>
          </a:p>
          <a:p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要約束情緒</a:t>
            </a:r>
            <a:endParaRPr lang="en-US" altLang="zh-TW" b="1" dirty="0" smtClean="0">
              <a:latin typeface="新細明體" pitchFamily="18" charset="-120"/>
              <a:ea typeface="新細明體" pitchFamily="18" charset="-120"/>
            </a:endParaRPr>
          </a:p>
          <a:p>
            <a:pPr>
              <a:buNone/>
            </a:pPr>
            <a:r>
              <a:rPr lang="en-US" altLang="zh-TW" b="1" dirty="0" smtClean="0">
                <a:latin typeface="新細明體" pitchFamily="18" charset="-120"/>
                <a:ea typeface="新細明體" pitchFamily="18" charset="-120"/>
              </a:rPr>
              <a:t>		</a:t>
            </a:r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例</a:t>
            </a:r>
            <a:r>
              <a:rPr lang="en-US" altLang="zh-TW" b="1" dirty="0" smtClean="0">
                <a:latin typeface="新細明體" pitchFamily="18" charset="-120"/>
                <a:ea typeface="新細明體" pitchFamily="18" charset="-120"/>
              </a:rPr>
              <a:t>﹕</a:t>
            </a:r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「生氣卻不要犯罪，不可含怒到日</a:t>
            </a:r>
            <a:r>
              <a:rPr lang="en-US" altLang="zh-TW" b="1" dirty="0" smtClean="0">
                <a:latin typeface="新細明體" pitchFamily="18" charset="-120"/>
                <a:ea typeface="新細明體" pitchFamily="18" charset="-120"/>
              </a:rPr>
              <a:t>	</a:t>
            </a:r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落。」（弗四</a:t>
            </a:r>
            <a:r>
              <a:rPr lang="en-US" b="1" dirty="0" smtClean="0">
                <a:latin typeface="新細明體" pitchFamily="18" charset="-120"/>
                <a:ea typeface="新細明體" pitchFamily="18" charset="-120"/>
              </a:rPr>
              <a:t>26</a:t>
            </a:r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）</a:t>
            </a:r>
            <a:endParaRPr lang="en-US" b="1" dirty="0" smtClean="0">
              <a:latin typeface="新細明體" pitchFamily="18" charset="-120"/>
              <a:ea typeface="新細明體" pitchFamily="18" charset="-120"/>
            </a:endParaRPr>
          </a:p>
          <a:p>
            <a:endParaRPr lang="en-US" altLang="zh-TW" sz="3600" b="1" dirty="0" smtClean="0">
              <a:latin typeface="新細明體" pitchFamily="18" charset="-120"/>
              <a:ea typeface="新細明體" pitchFamily="18" charset="-120"/>
            </a:endParaRPr>
          </a:p>
          <a:p>
            <a:endParaRPr lang="en-US" b="1" dirty="0">
              <a:latin typeface="新細明體" pitchFamily="18" charset="-12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6666"/>
                </a:solidFill>
                <a:latin typeface="新細明體" pitchFamily="18" charset="-120"/>
                <a:ea typeface="新細明體" pitchFamily="18" charset="-120"/>
              </a:rPr>
              <a:t>一些錯誤的做法</a:t>
            </a:r>
            <a:endParaRPr lang="en-US" b="1" dirty="0">
              <a:solidFill>
                <a:srgbClr val="006666"/>
              </a:solidFill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宣洩治療（</a:t>
            </a:r>
            <a:r>
              <a:rPr lang="en-US" b="1" dirty="0" smtClean="0">
                <a:latin typeface="新細明體" pitchFamily="18" charset="-120"/>
                <a:ea typeface="新細明體" pitchFamily="18" charset="-120"/>
              </a:rPr>
              <a:t> </a:t>
            </a:r>
            <a:r>
              <a:rPr lang="en-US" b="1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Catharsis</a:t>
            </a:r>
            <a:r>
              <a:rPr lang="en-US" b="1" dirty="0" smtClean="0">
                <a:latin typeface="新細明體" pitchFamily="18" charset="-120"/>
                <a:ea typeface="新細明體" pitchFamily="18" charset="-120"/>
              </a:rPr>
              <a:t> </a:t>
            </a:r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）</a:t>
            </a:r>
            <a:endParaRPr lang="en-US" b="1" dirty="0" smtClean="0">
              <a:latin typeface="新細明體" pitchFamily="18" charset="-120"/>
              <a:ea typeface="新細明體" pitchFamily="18" charset="-120"/>
            </a:endParaRPr>
          </a:p>
          <a:p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吶喊尖叫發洩（原始狂叫治療</a:t>
            </a:r>
            <a:r>
              <a:rPr lang="en-US" altLang="zh-TW" b="1" dirty="0" smtClean="0">
                <a:latin typeface="新細明體" pitchFamily="18" charset="-120"/>
                <a:ea typeface="新細明體" pitchFamily="18" charset="-120"/>
              </a:rPr>
              <a:t>[</a:t>
            </a:r>
            <a:r>
              <a:rPr lang="en-US" b="1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Primal Scream Therapy</a:t>
            </a:r>
            <a:r>
              <a:rPr lang="en-US" b="1" dirty="0" smtClean="0">
                <a:latin typeface="新細明體" pitchFamily="18" charset="-120"/>
                <a:ea typeface="新細明體" pitchFamily="18" charset="-120"/>
              </a:rPr>
              <a:t>]</a:t>
            </a:r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）</a:t>
            </a:r>
            <a:endParaRPr lang="en-US" altLang="zh-TW" b="1" dirty="0" smtClean="0">
              <a:latin typeface="新細明體" pitchFamily="18" charset="-120"/>
              <a:ea typeface="新細明體" pitchFamily="18" charset="-120"/>
            </a:endParaRPr>
          </a:p>
          <a:p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心理劇、空櫈（刺激情緒）</a:t>
            </a:r>
            <a:endParaRPr lang="en-US" altLang="zh-TW" b="1" dirty="0" smtClean="0">
              <a:latin typeface="新細明體" pitchFamily="18" charset="-120"/>
              <a:ea typeface="新細明體" pitchFamily="18" charset="-120"/>
            </a:endParaRPr>
          </a:p>
        </p:txBody>
      </p:sp>
      <p:pic>
        <p:nvPicPr>
          <p:cNvPr id="16386" name="Picture 2" descr="Image result for Primal Scream Thera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4011810"/>
            <a:ext cx="4267200" cy="284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38200"/>
            <a:ext cx="3567112" cy="881062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3366"/>
                </a:solidFill>
                <a:latin typeface="新細明體" pitchFamily="18" charset="-120"/>
                <a:ea typeface="新細明體" pitchFamily="18" charset="-120"/>
              </a:rPr>
              <a:t>有關婚姻</a:t>
            </a:r>
            <a:endParaRPr lang="en-US" b="1" dirty="0">
              <a:solidFill>
                <a:srgbClr val="003366"/>
              </a:solidFill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 descr="Image result for marri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057400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867400"/>
          </a:xfrm>
        </p:spPr>
        <p:txBody>
          <a:bodyPr/>
          <a:lstStyle/>
          <a:p>
            <a:r>
              <a:rPr lang="zh-TW" altLang="en-US" b="1" dirty="0" smtClean="0"/>
              <a:t>夫婦互相要求對方療傷（原生家庭傷害）</a:t>
            </a:r>
            <a:endParaRPr lang="en-US" altLang="zh-TW" b="1" dirty="0" smtClean="0"/>
          </a:p>
          <a:p>
            <a:endParaRPr lang="en-US" altLang="zh-TW" b="1" dirty="0" smtClean="0"/>
          </a:p>
          <a:p>
            <a:r>
              <a:rPr lang="zh-TW" altLang="en-US" b="1" dirty="0" smtClean="0"/>
              <a:t>水牛蝴蝶（男女大有不同）</a:t>
            </a:r>
            <a:endParaRPr lang="en-US" altLang="zh-TW" b="1" dirty="0" smtClean="0"/>
          </a:p>
          <a:p>
            <a:r>
              <a:rPr lang="zh-TW" altLang="en-US" b="1" dirty="0" smtClean="0"/>
              <a:t>新研究推翻</a:t>
            </a:r>
            <a:endParaRPr lang="en-US" altLang="zh-TW" b="1" dirty="0" smtClean="0"/>
          </a:p>
          <a:p>
            <a:endParaRPr lang="en-US" b="1" dirty="0" smtClean="0"/>
          </a:p>
          <a:p>
            <a:r>
              <a:rPr lang="zh-TW" altLang="en-US" b="1" dirty="0" smtClean="0"/>
              <a:t>存款和提款</a:t>
            </a:r>
            <a:r>
              <a:rPr lang="en-US" b="1" dirty="0" smtClean="0"/>
              <a:t>﹕</a:t>
            </a:r>
            <a:r>
              <a:rPr lang="zh-TW" altLang="en-US" b="1" dirty="0" smtClean="0"/>
              <a:t>五比一</a:t>
            </a:r>
            <a:endParaRPr lang="en-US" altLang="zh-TW" b="1" dirty="0" smtClean="0"/>
          </a:p>
          <a:p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「社會交換理論」非聖經原則</a:t>
            </a:r>
            <a:endParaRPr lang="en-US" altLang="zh-TW" b="1" dirty="0" smtClean="0">
              <a:latin typeface="新細明體" pitchFamily="18" charset="-120"/>
              <a:ea typeface="新細明體" pitchFamily="18" charset="-120"/>
            </a:endParaRPr>
          </a:p>
          <a:p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「彼此相愛，要常以為虧欠」（羅十三</a:t>
            </a:r>
            <a:r>
              <a:rPr lang="en-US" b="1" dirty="0" smtClean="0">
                <a:latin typeface="新細明體" pitchFamily="18" charset="-120"/>
                <a:ea typeface="新細明體" pitchFamily="18" charset="-120"/>
              </a:rPr>
              <a:t>8</a:t>
            </a:r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）「愛是恆久忍耐</a:t>
            </a:r>
            <a:r>
              <a:rPr lang="en-US" altLang="zh-TW" b="1" dirty="0" smtClean="0">
                <a:latin typeface="新細明體" pitchFamily="18" charset="-120"/>
                <a:ea typeface="新細明體" pitchFamily="18" charset="-120"/>
              </a:rPr>
              <a:t>……</a:t>
            </a:r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永不止息」（林前十三</a:t>
            </a:r>
            <a:r>
              <a:rPr lang="en-US" b="1" dirty="0" smtClean="0">
                <a:latin typeface="新細明體" pitchFamily="18" charset="-120"/>
                <a:ea typeface="新細明體" pitchFamily="18" charset="-120"/>
              </a:rPr>
              <a:t>4-8</a:t>
            </a:r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）</a:t>
            </a:r>
            <a:endParaRPr lang="en-US" altLang="zh-TW" b="1" dirty="0" smtClean="0">
              <a:latin typeface="新細明體" pitchFamily="18" charset="-120"/>
              <a:ea typeface="新細明體" pitchFamily="18" charset="-120"/>
            </a:endParaRPr>
          </a:p>
          <a:p>
            <a:endParaRPr lang="en-US" altLang="zh-TW" b="1" dirty="0" smtClean="0">
              <a:latin typeface="新細明體" pitchFamily="18" charset="-120"/>
              <a:ea typeface="新細明體" pitchFamily="18" charset="-120"/>
            </a:endParaRPr>
          </a:p>
          <a:p>
            <a:endParaRPr lang="en-US" altLang="zh-TW" b="1" dirty="0" smtClean="0"/>
          </a:p>
          <a:p>
            <a:endParaRPr lang="en-US" b="1" dirty="0"/>
          </a:p>
        </p:txBody>
      </p:sp>
      <p:pic>
        <p:nvPicPr>
          <p:cNvPr id="1026" name="Picture 2" descr="https://images-na.ssl-images-amazon.com/images/I/51O1kK8NjcL._SX330_BO1,204,203,2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371600"/>
            <a:ext cx="1905000" cy="2863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eme58">
  <a:themeElements>
    <a:clrScheme name="">
      <a:dk1>
        <a:srgbClr val="4C4C4C"/>
      </a:dk1>
      <a:lt1>
        <a:srgbClr val="FFFFFF"/>
      </a:lt1>
      <a:dk2>
        <a:srgbClr val="FF0080"/>
      </a:dk2>
      <a:lt2>
        <a:srgbClr val="4C4C4C"/>
      </a:lt2>
      <a:accent1>
        <a:srgbClr val="66CCFF"/>
      </a:accent1>
      <a:accent2>
        <a:srgbClr val="FF0080"/>
      </a:accent2>
      <a:accent3>
        <a:srgbClr val="FFFFFF"/>
      </a:accent3>
      <a:accent4>
        <a:srgbClr val="404040"/>
      </a:accent4>
      <a:accent5>
        <a:srgbClr val="B8E2FF"/>
      </a:accent5>
      <a:accent6>
        <a:srgbClr val="E70073"/>
      </a:accent6>
      <a:hlink>
        <a:srgbClr val="666666"/>
      </a:hlink>
      <a:folHlink>
        <a:srgbClr val="66FF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Theme58</Template>
  <TotalTime>1068</TotalTime>
  <Words>1022</Words>
  <Application>Microsoft Office PowerPoint</Application>
  <PresentationFormat>On-screen Show (4:3)</PresentationFormat>
  <Paragraphs>123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Theme58</vt:lpstr>
      <vt:lpstr>流行心理學</vt:lpstr>
      <vt:lpstr>和自尊有關的題目</vt:lpstr>
      <vt:lpstr>有關溝通問題</vt:lpstr>
      <vt:lpstr>溝通訓練的效果</vt:lpstr>
      <vt:lpstr>關於情緒</vt:lpstr>
      <vt:lpstr>Slide 6</vt:lpstr>
      <vt:lpstr>一些錯誤的做法</vt:lpstr>
      <vt:lpstr>有關婚姻</vt:lpstr>
      <vt:lpstr>Slide 9</vt:lpstr>
      <vt:lpstr>Slide 10</vt:lpstr>
      <vt:lpstr>關於教養子女</vt:lpstr>
      <vt:lpstr>Slide 12</vt:lpstr>
      <vt:lpstr>《教養大震撼》 ﹕你所知關於孩子的事，大部分錯的！</vt:lpstr>
      <vt:lpstr>Slide 14</vt:lpstr>
      <vt:lpstr>其 他</vt:lpstr>
      <vt:lpstr>神的愛是否無條件？</vt:lpstr>
      <vt:lpstr>自我防衛機制   </vt:lpstr>
      <vt:lpstr>性格類型測試（MBTI，九型人格等）</vt:lpstr>
      <vt:lpstr>香港台灣近年的一時風尚</vt:lpstr>
      <vt:lpstr>《流行心理學的五十個大迷思》 已經被推翻的流行心理學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流行心理學（二）</dc:title>
  <dc:creator>loisc07</dc:creator>
  <cp:lastModifiedBy>loisc07</cp:lastModifiedBy>
  <cp:revision>201</cp:revision>
  <dcterms:created xsi:type="dcterms:W3CDTF">2017-05-16T00:22:36Z</dcterms:created>
  <dcterms:modified xsi:type="dcterms:W3CDTF">2017-09-06T22:42:42Z</dcterms:modified>
</cp:coreProperties>
</file>