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0"/>
  </p:handoutMasterIdLst>
  <p:sldIdLst>
    <p:sldId id="256" r:id="rId2"/>
    <p:sldId id="257" r:id="rId3"/>
    <p:sldId id="277" r:id="rId4"/>
    <p:sldId id="258" r:id="rId5"/>
    <p:sldId id="262" r:id="rId6"/>
    <p:sldId id="263" r:id="rId7"/>
    <p:sldId id="265" r:id="rId8"/>
    <p:sldId id="264" r:id="rId9"/>
    <p:sldId id="269" r:id="rId10"/>
    <p:sldId id="270" r:id="rId11"/>
    <p:sldId id="272" r:id="rId12"/>
    <p:sldId id="266" r:id="rId13"/>
    <p:sldId id="267" r:id="rId14"/>
    <p:sldId id="275" r:id="rId15"/>
    <p:sldId id="276" r:id="rId16"/>
    <p:sldId id="259" r:id="rId17"/>
    <p:sldId id="278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26" autoAdjust="0"/>
  </p:normalViewPr>
  <p:slideViewPr>
    <p:cSldViewPr>
      <p:cViewPr varScale="1">
        <p:scale>
          <a:sx n="100" d="100"/>
          <a:sy n="100" d="100"/>
        </p:scale>
        <p:origin x="-8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0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A1FE3-3D0D-40D4-AA19-4009A3A4BEB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83086-251F-441C-93AC-519DD7C4C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D1301-2559-4F7F-904A-9BA498E9A3B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2AAF5-5B34-4A3E-96AE-5F6C1AD14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D1301-2559-4F7F-904A-9BA498E9A3B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2AAF5-5B34-4A3E-96AE-5F6C1AD14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D1301-2559-4F7F-904A-9BA498E9A3B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2AAF5-5B34-4A3E-96AE-5F6C1AD14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D1301-2559-4F7F-904A-9BA498E9A3B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2AAF5-5B34-4A3E-96AE-5F6C1AD14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D1301-2559-4F7F-904A-9BA498E9A3B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2AAF5-5B34-4A3E-96AE-5F6C1AD14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D1301-2559-4F7F-904A-9BA498E9A3B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2AAF5-5B34-4A3E-96AE-5F6C1AD14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D1301-2559-4F7F-904A-9BA498E9A3B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2AAF5-5B34-4A3E-96AE-5F6C1AD14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D1301-2559-4F7F-904A-9BA498E9A3B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2AAF5-5B34-4A3E-96AE-5F6C1AD14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D1301-2559-4F7F-904A-9BA498E9A3B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2AAF5-5B34-4A3E-96AE-5F6C1AD14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D1301-2559-4F7F-904A-9BA498E9A3B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2AAF5-5B34-4A3E-96AE-5F6C1AD14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D1301-2559-4F7F-904A-9BA498E9A3B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2AAF5-5B34-4A3E-96AE-5F6C1AD14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E4D1301-2559-4F7F-904A-9BA498E9A3B5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D2AAF5-5B34-4A3E-96AE-5F6C1AD14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nesebiblicalcounseling.net/depression/Jance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share.iask.sina.com.cn/f/7454298.html?retcode=0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9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病態（變</a:t>
            </a:r>
            <a:r>
              <a:rPr lang="zh-TW" altLang="en-US" sz="9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態，異常）</a:t>
            </a:r>
            <a:r>
              <a:rPr lang="zh-TW" altLang="en-US" sz="9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心理學</a:t>
            </a:r>
            <a:endParaRPr lang="en-US" sz="9600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ABNORMAL PSYCHOLOGY</a:t>
            </a:r>
            <a:endParaRPr lang="en-US" sz="3600" b="1" dirty="0">
              <a:solidFill>
                <a:srgbClr val="800000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例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物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質濫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用</a:t>
            </a:r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症狀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: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由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於多次應用某種物質而導致工作、學業、或家庭的失敗，發生法律問題，產生人際問題，如與人打架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。</a:t>
            </a:r>
            <a:endParaRPr lang="en-US" altLang="zh-TW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成因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altLang="zh-TW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）似乎有生理上的易感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性。（</a:t>
            </a:r>
            <a:r>
              <a:rPr lang="en-US" altLang="zh-TW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2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）藥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物帶來快感，於是心理上預期自己依靠酒精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。（</a:t>
            </a:r>
            <a:r>
              <a:rPr lang="en-US" altLang="zh-TW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）社會文化、家庭和宗教都有影響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。</a:t>
            </a:r>
            <a:endParaRPr lang="en-US" altLang="zh-TW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聖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經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dirty="0" smtClean="0"/>
              <a:t> </a:t>
            </a:r>
            <a:r>
              <a:rPr lang="zh-TW" altLang="en-US" b="1" dirty="0" smtClean="0">
                <a:latin typeface="新細明體" pitchFamily="18" charset="-120"/>
                <a:ea typeface="新細明體" pitchFamily="18" charset="-120"/>
              </a:rPr>
              <a:t>放</a:t>
            </a:r>
            <a:r>
              <a:rPr lang="zh-TW" altLang="en-US" b="1" dirty="0" smtClean="0">
                <a:latin typeface="新細明體" pitchFamily="18" charset="-120"/>
                <a:ea typeface="新細明體" pitchFamily="18" charset="-120"/>
              </a:rPr>
              <a:t>縱</a:t>
            </a:r>
            <a:r>
              <a:rPr lang="zh-TW" altLang="en-US" b="1" dirty="0" smtClean="0">
                <a:latin typeface="新細明體" pitchFamily="18" charset="-120"/>
                <a:ea typeface="新細明體" pitchFamily="18" charset="-120"/>
              </a:rPr>
              <a:t>私慾</a:t>
            </a:r>
            <a:r>
              <a:rPr lang="zh-TW" altLang="en-US" dirty="0" smtClean="0"/>
              <a:t> </a:t>
            </a:r>
            <a:r>
              <a:rPr lang="zh-TW" altLang="en-US" b="1" dirty="0" smtClean="0">
                <a:latin typeface="新細明體" pitchFamily="18" charset="-120"/>
                <a:ea typeface="新細明體" pitchFamily="18" charset="-120"/>
              </a:rPr>
              <a:t>，</a:t>
            </a:r>
            <a:r>
              <a:rPr lang="zh-TW" altLang="en-US" b="1" dirty="0" smtClean="0">
                <a:latin typeface="新細明體" pitchFamily="18" charset="-120"/>
                <a:ea typeface="新細明體" pitchFamily="18" charset="-120"/>
              </a:rPr>
              <a:t>無</a:t>
            </a:r>
            <a:r>
              <a:rPr lang="zh-TW" altLang="en-US" b="1" dirty="0" smtClean="0">
                <a:latin typeface="新細明體" pitchFamily="18" charset="-120"/>
                <a:ea typeface="新細明體" pitchFamily="18" charset="-120"/>
              </a:rPr>
              <a:t>節制。</a:t>
            </a:r>
            <a:endParaRPr lang="en-US" b="1" dirty="0">
              <a:latin typeface="新細明體" pitchFamily="18" charset="-120"/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例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精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神分裂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症</a:t>
            </a:r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症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狀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: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altLang="zh-TW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）妄想；（</a:t>
            </a:r>
            <a:r>
              <a:rPr lang="en-US" altLang="zh-TW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2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）幻覺；（</a:t>
            </a:r>
            <a:r>
              <a:rPr lang="en-US" altLang="zh-TW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）言語紊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亂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等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等。</a:t>
            </a:r>
            <a:endParaRPr lang="en-US" altLang="zh-TW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成因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遺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傳基因、腦功能、環境因素的複雜相互作用所產生的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。</a:t>
            </a:r>
            <a:endParaRPr lang="en-US" altLang="zh-TW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聖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經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不能排除邪靈騷擾。</a:t>
            </a:r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57600"/>
            <a:ext cx="7772400" cy="1362075"/>
          </a:xfrm>
        </p:spPr>
        <p:txBody>
          <a:bodyPr/>
          <a:lstStyle/>
          <a:p>
            <a:r>
              <a:rPr lang="zh-TW" altLang="en-US" sz="7200" b="1" dirty="0" smtClean="0">
                <a:solidFill>
                  <a:srgbClr val="8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第二軸人</a:t>
            </a:r>
            <a:r>
              <a:rPr lang="zh-TW" altLang="en-US" sz="7200" b="1" dirty="0">
                <a:solidFill>
                  <a:srgbClr val="8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格障礙</a:t>
            </a:r>
            <a:endParaRPr lang="en-US" sz="7200" b="1" dirty="0">
              <a:solidFill>
                <a:srgbClr val="800000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</a:t>
            </a:r>
            <a:r>
              <a:rPr lang="zh-TW" altLang="en-US" b="1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組</a:t>
            </a: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偏執型人格障礙（</a:t>
            </a:r>
            <a:r>
              <a:rPr 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Paranoid Personality Disorder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，或作妄想型人格障礙）</a:t>
            </a: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孤僻型人格障礙（</a:t>
            </a:r>
            <a:r>
              <a:rPr 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Schizoid Personality Disorder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，或作分裂樣人格障礙） </a:t>
            </a: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分裂型人格障礙（</a:t>
            </a:r>
            <a:r>
              <a:rPr lang="en-US" b="1" dirty="0" err="1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Schizotypal</a:t>
            </a:r>
            <a:r>
              <a:rPr 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Personality Disorder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B</a:t>
            </a:r>
            <a:r>
              <a:rPr lang="zh-TW" altLang="en-US" b="1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組</a:t>
            </a: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反社會型人格障礙（</a:t>
            </a:r>
            <a:r>
              <a:rPr 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Antisocial Personality Disorder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自戀型人格障礙（</a:t>
            </a:r>
            <a:r>
              <a:rPr 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Narcissistic Personality Disorder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邊緣型人格障礙（</a:t>
            </a:r>
            <a:r>
              <a:rPr 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Borderline Personality Disorder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表演型人格障礙（</a:t>
            </a:r>
            <a:r>
              <a:rPr 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Histrionic Personality Disorder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，或作歇斯底里型，或戲劇型人格障礙） </a:t>
            </a:r>
          </a:p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C</a:t>
            </a:r>
            <a:r>
              <a:rPr lang="zh-TW" altLang="en-US" b="1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組</a:t>
            </a: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依賴型人格障礙（</a:t>
            </a:r>
            <a:r>
              <a:rPr 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Dependent Personality Disorder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逃避型人格障礙（</a:t>
            </a:r>
            <a:r>
              <a:rPr 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Avoidant Personality Disorder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強迫型人格障礙（</a:t>
            </a:r>
            <a:r>
              <a:rPr 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Obsessive Compulsive Personality Disorder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  <a:p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例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CN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反</a:t>
            </a:r>
            <a:r>
              <a:rPr lang="zh-CN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社會型人格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障礙</a:t>
            </a:r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症狀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: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一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直不顧或冒犯他人的權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利；不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遵守有關法律行為的社會準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則；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欺詐、說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謊，而無悔恨。</a:t>
            </a:r>
            <a:endParaRPr lang="en-US" altLang="zh-TW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成因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遺傳、生理、大腦；家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庭影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響；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或者從他們特殊的心理現象入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手。</a:t>
            </a:r>
            <a:endParaRPr lang="en-US" altLang="zh-TW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聖經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罪！</a:t>
            </a:r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例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邊緣型人格障礙</a:t>
            </a:r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症狀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:</a:t>
            </a:r>
            <a:r>
              <a:rPr lang="zh-TW" altLang="en-US" b="1" dirty="0" smtClean="0">
                <a:latin typeface="新細明體" pitchFamily="18" charset="-120"/>
                <a:ea typeface="新細明體" pitchFamily="18" charset="-120"/>
              </a:rPr>
              <a:t>感情的不穩定</a:t>
            </a:r>
            <a:r>
              <a:rPr lang="zh-CN" altLang="en-US" b="1" dirty="0" smtClean="0">
                <a:latin typeface="新細明體" pitchFamily="18" charset="-120"/>
                <a:ea typeface="新細明體" pitchFamily="18" charset="-120"/>
              </a:rPr>
              <a:t>、</a:t>
            </a:r>
            <a:r>
              <a:rPr lang="zh-TW" altLang="en-US" b="1" dirty="0" smtClean="0">
                <a:latin typeface="新細明體" pitchFamily="18" charset="-120"/>
                <a:ea typeface="新細明體" pitchFamily="18" charset="-120"/>
              </a:rPr>
              <a:t>衝動性</a:t>
            </a:r>
            <a:r>
              <a:rPr lang="zh-CN" altLang="en-US" b="1" dirty="0" smtClean="0">
                <a:latin typeface="新細明體" pitchFamily="18" charset="-120"/>
                <a:ea typeface="新細明體" pitchFamily="18" charset="-120"/>
              </a:rPr>
              <a:t>、</a:t>
            </a:r>
            <a:r>
              <a:rPr lang="zh-TW" altLang="en-US" b="1" dirty="0" smtClean="0">
                <a:latin typeface="新細明體" pitchFamily="18" charset="-120"/>
                <a:ea typeface="新細明體" pitchFamily="18" charset="-120"/>
              </a:rPr>
              <a:t>努力避免遺棄。</a:t>
            </a:r>
            <a:endParaRPr lang="en-US" altLang="zh-TW" b="1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zh-TW" altLang="en-US" b="1" dirty="0" smtClean="0"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成因</a:t>
            </a:r>
            <a:r>
              <a:rPr lang="en-US" altLang="zh-TW" b="1" dirty="0" smtClean="0"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新細明體" pitchFamily="18" charset="-120"/>
                <a:ea typeface="新細明體" pitchFamily="18" charset="-120"/>
              </a:rPr>
              <a:t>從生理，</a:t>
            </a:r>
            <a:r>
              <a:rPr lang="en-US" altLang="zh-TW" b="1" dirty="0" smtClean="0">
                <a:latin typeface="新細明體" pitchFamily="18" charset="-120"/>
                <a:ea typeface="新細明體" pitchFamily="18" charset="-120"/>
              </a:rPr>
              <a:t>neurotransmitter</a:t>
            </a:r>
            <a:r>
              <a:rPr lang="zh-TW" altLang="en-US" b="1" dirty="0" smtClean="0">
                <a:latin typeface="新細明體" pitchFamily="18" charset="-120"/>
                <a:ea typeface="新細明體" pitchFamily="18" charset="-120"/>
              </a:rPr>
              <a:t>解釋；成長時的負面經歷等等。</a:t>
            </a:r>
            <a:endParaRPr lang="en-US" altLang="zh-TW" b="1" dirty="0" smtClean="0">
              <a:latin typeface="新細明體" pitchFamily="18" charset="-12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聖經</a:t>
            </a:r>
            <a:r>
              <a:rPr lang="en-US" altLang="zh-TW" b="1" dirty="0" smtClean="0">
                <a:latin typeface="新細明體" pitchFamily="18" charset="-12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dirty="0" smtClean="0"/>
              <a:t> </a:t>
            </a:r>
            <a:r>
              <a:rPr lang="zh-TW" altLang="en-US" b="1" dirty="0" smtClean="0">
                <a:latin typeface="新細明體" pitchFamily="18" charset="-120"/>
                <a:ea typeface="新細明體" pitchFamily="18" charset="-120"/>
              </a:rPr>
              <a:t>不知道神不丟棄他</a:t>
            </a:r>
            <a:r>
              <a:rPr lang="zh-TW" altLang="en-US" b="1" dirty="0" smtClean="0">
                <a:latin typeface="新細明體" pitchFamily="18" charset="-120"/>
                <a:ea typeface="新細明體" pitchFamily="18" charset="-120"/>
              </a:rPr>
              <a:t>們。（請見</a:t>
            </a:r>
            <a:r>
              <a:rPr lang="en-US" altLang="zh-TW" b="1" dirty="0" smtClean="0">
                <a:latin typeface="新細明體" pitchFamily="18" charset="-120"/>
                <a:ea typeface="新細明體" pitchFamily="18" charset="-120"/>
              </a:rPr>
              <a:t>﹕</a:t>
            </a:r>
            <a:r>
              <a:rPr lang="zh-TW" altLang="en-US" b="1" dirty="0" smtClean="0">
                <a:hlinkClick r:id="rId2"/>
              </a:rPr>
              <a:t>神</a:t>
            </a:r>
            <a:r>
              <a:rPr lang="zh-TW" altLang="en-US" b="1" dirty="0" smtClean="0">
                <a:hlinkClick r:id="rId2"/>
              </a:rPr>
              <a:t>的話語治愈“邊緣人格障礙</a:t>
            </a:r>
            <a:r>
              <a:rPr lang="zh-TW" altLang="en-US" dirty="0" smtClean="0">
                <a:hlinkClick r:id="rId2"/>
              </a:rPr>
              <a:t>”</a:t>
            </a:r>
            <a:r>
              <a:rPr lang="zh-TW" altLang="en-US" b="1" dirty="0" smtClean="0">
                <a:latin typeface="新細明體" pitchFamily="18" charset="-120"/>
                <a:ea typeface="新細明體" pitchFamily="18" charset="-120"/>
              </a:rPr>
              <a:t>）</a:t>
            </a:r>
            <a:endParaRPr lang="en-US" b="1" dirty="0">
              <a:latin typeface="新細明體" pitchFamily="18" charset="-120"/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基督徒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看病態心理學</a:t>
            </a:r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生理原因 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，例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老人癡呆</a:t>
            </a:r>
            <a:endParaRPr lang="en-US" altLang="zh-TW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不合聖經的思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想和行為 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，例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疑病</a:t>
            </a:r>
            <a:r>
              <a:rPr lang="zh-TW" altLang="en-US" b="1" dirty="0" smtClean="0">
                <a:latin typeface="新細明體" pitchFamily="18" charset="-120"/>
                <a:ea typeface="新細明體" pitchFamily="18" charset="-120"/>
              </a:rPr>
              <a:t>症</a:t>
            </a:r>
            <a:endParaRPr lang="en-US" altLang="zh-TW" b="1" dirty="0" smtClean="0">
              <a:latin typeface="新細明體" pitchFamily="18" charset="-12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腐敗的生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活方式 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，例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物質濫用</a:t>
            </a:r>
            <a:endParaRPr lang="en-US" altLang="zh-TW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價值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觀錯誤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，例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dirty="0" smtClean="0"/>
              <a:t> </a:t>
            </a:r>
            <a:r>
              <a:rPr lang="zh-TW" altLang="en-US" b="1" dirty="0" smtClean="0"/>
              <a:t>厭食症</a:t>
            </a:r>
            <a:endParaRPr lang="en-US" altLang="zh-TW" b="1" dirty="0" smtClean="0">
              <a:latin typeface="新細明體" pitchFamily="18" charset="-12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忘記倚靠神 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，例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dirty="0" smtClean="0"/>
              <a:t> </a:t>
            </a:r>
            <a:r>
              <a:rPr lang="zh-TW" altLang="en-US" b="1" dirty="0" smtClean="0">
                <a:latin typeface="新細明體" pitchFamily="18" charset="-120"/>
                <a:ea typeface="新細明體" pitchFamily="18" charset="-120"/>
              </a:rPr>
              <a:t>廣泛性焦慮障礙</a:t>
            </a:r>
            <a:endParaRPr lang="en-US" altLang="zh-TW" b="1" dirty="0" smtClean="0">
              <a:latin typeface="新細明體" pitchFamily="18" charset="-12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邪靈和邪術 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，例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dirty="0" smtClean="0"/>
              <a:t> </a:t>
            </a:r>
            <a:r>
              <a:rPr lang="zh-TW" altLang="en-US" b="1" dirty="0" smtClean="0">
                <a:latin typeface="新細明體" pitchFamily="18" charset="-120"/>
                <a:ea typeface="新細明體" pitchFamily="18" charset="-120"/>
              </a:rPr>
              <a:t>精神分裂症（？）</a:t>
            </a:r>
            <a:endParaRPr lang="en-US" b="1" dirty="0">
              <a:latin typeface="新細明體" pitchFamily="18" charset="-120"/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>
                <a:latin typeface="新細明體" pitchFamily="18" charset="-120"/>
                <a:ea typeface="新細明體" pitchFamily="18" charset="-120"/>
              </a:rPr>
              <a:t>病態心理的治療辦法</a:t>
            </a:r>
            <a:endParaRPr lang="en-US" sz="6000" b="1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b="1" dirty="0" smtClean="0">
                <a:latin typeface="新細明體" pitchFamily="18" charset="-120"/>
                <a:ea typeface="新細明體" pitchFamily="18" charset="-120"/>
              </a:rPr>
              <a:t>各派心理治療</a:t>
            </a:r>
            <a:endParaRPr lang="en-US" altLang="zh-TW" sz="3600" b="1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zh-TW" altLang="en-US" sz="3600" b="1" dirty="0" smtClean="0">
                <a:latin typeface="新細明體" pitchFamily="18" charset="-120"/>
                <a:ea typeface="新細明體" pitchFamily="18" charset="-120"/>
              </a:rPr>
              <a:t>藥物</a:t>
            </a:r>
            <a:endParaRPr lang="en-US" altLang="zh-TW" sz="3600" b="1" dirty="0" smtClean="0">
              <a:latin typeface="新細明體" pitchFamily="18" charset="-120"/>
              <a:ea typeface="新細明體" pitchFamily="18" charset="-120"/>
            </a:endParaRPr>
          </a:p>
          <a:p>
            <a:r>
              <a:rPr lang="zh-TW" altLang="en-US" sz="3600" b="1" dirty="0" smtClean="0">
                <a:latin typeface="新細明體" pitchFamily="18" charset="-120"/>
                <a:ea typeface="新細明體" pitchFamily="18" charset="-120"/>
              </a:rPr>
              <a:t>新紀元治療法（例</a:t>
            </a:r>
            <a:r>
              <a:rPr lang="en-US" altLang="zh-TW" sz="3600" b="1" dirty="0" smtClean="0">
                <a:latin typeface="新細明體" pitchFamily="18" charset="-120"/>
                <a:ea typeface="新細明體" pitchFamily="18" charset="-120"/>
              </a:rPr>
              <a:t>﹕</a:t>
            </a:r>
            <a:r>
              <a:rPr lang="zh-TW" altLang="en-US" sz="3600" b="1" dirty="0" smtClean="0">
                <a:latin typeface="新細明體" pitchFamily="18" charset="-120"/>
                <a:ea typeface="新細明體" pitchFamily="18" charset="-120"/>
              </a:rPr>
              <a:t>冥想類）</a:t>
            </a:r>
            <a:endParaRPr lang="en-US" sz="3600" b="1" dirty="0">
              <a:latin typeface="新細明體" pitchFamily="18" charset="-12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治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療效用</a:t>
            </a:r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軸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二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根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深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蒂固，改變困難</a:t>
            </a:r>
            <a:endParaRPr lang="en-US" altLang="zh-TW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軸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一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視乎哪個</a:t>
            </a:r>
            <a:endParaRPr lang="en-US" altLang="zh-TW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藥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物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若純粹生理原因</a:t>
            </a:r>
            <a:endParaRPr lang="en-US" altLang="zh-TW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新紀元心理治療法</a:t>
            </a:r>
            <a:r>
              <a:rPr lang="zh-TW" altLang="en-US" b="1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  <a:r>
              <a:rPr lang="zh-TW" altLang="en-US" b="1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（引來更多毛病）</a:t>
            </a:r>
            <a:endParaRPr lang="en-US" altLang="zh-TW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en-US" altLang="zh-TW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《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心理治療和行為改變手冊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》</a:t>
            </a:r>
            <a:r>
              <a:rPr lang="en-US" altLang="zh-TW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治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療的成功，有三個原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因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案主、治療員、對話。</a:t>
            </a:r>
            <a:endParaRPr lang="en-US" altLang="zh-TW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solidFill>
                  <a:srgbClr val="8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聖經輔導行得通！</a:t>
            </a:r>
            <a:endParaRPr lang="en-US" altLang="zh-TW" b="1" dirty="0" smtClean="0">
              <a:solidFill>
                <a:srgbClr val="800000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686800" cy="5592763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定義</a:t>
            </a:r>
            <a:r>
              <a:rPr lang="en-US" altLang="zh-TW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——</a:t>
            </a:r>
            <a:r>
              <a:rPr lang="zh-TW" altLang="en-US" sz="36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與平均有差</a:t>
            </a:r>
            <a:r>
              <a:rPr lang="zh-TW" altLang="en-US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異</a:t>
            </a:r>
            <a:endParaRPr lang="en-US" altLang="zh-TW" sz="3600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四個「</a:t>
            </a:r>
            <a:r>
              <a:rPr lang="en-US" altLang="zh-TW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</a:t>
            </a:r>
            <a:r>
              <a:rPr lang="zh-TW" altLang="en-US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」</a:t>
            </a:r>
            <a:r>
              <a:rPr lang="en-US" altLang="zh-TW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——</a:t>
            </a:r>
          </a:p>
          <a:p>
            <a:pPr>
              <a:buNone/>
            </a:pPr>
            <a:r>
              <a:rPr lang="en-US" altLang="zh-TW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		</a:t>
            </a:r>
            <a:r>
              <a:rPr lang="zh-TW" altLang="en-US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苦</a:t>
            </a:r>
            <a:r>
              <a:rPr lang="zh-TW" altLang="en-US" sz="36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惱（</a:t>
            </a:r>
            <a:r>
              <a:rPr lang="en-US" sz="36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distress</a:t>
            </a:r>
            <a:r>
              <a:rPr lang="zh-TW" altLang="en-US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altLang="zh-TW" sz="3600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		</a:t>
            </a:r>
            <a:r>
              <a:rPr lang="zh-TW" altLang="en-US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偏</a:t>
            </a:r>
            <a:r>
              <a:rPr lang="zh-TW" altLang="en-US" sz="36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差（</a:t>
            </a:r>
            <a:r>
              <a:rPr lang="en-US" sz="36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deviance</a:t>
            </a:r>
            <a:r>
              <a:rPr lang="zh-TW" altLang="en-US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altLang="zh-TW" sz="3600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		</a:t>
            </a:r>
            <a:r>
              <a:rPr lang="zh-TW" altLang="en-US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功</a:t>
            </a:r>
            <a:r>
              <a:rPr lang="zh-TW" altLang="en-US" sz="36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能不良（</a:t>
            </a:r>
            <a:r>
              <a:rPr lang="en-US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dysfunction</a:t>
            </a:r>
            <a:r>
              <a:rPr lang="zh-TW" altLang="en-US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，不</a:t>
            </a:r>
            <a:r>
              <a:rPr lang="zh-TW" altLang="en-US" sz="36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健</a:t>
            </a:r>
            <a:r>
              <a:rPr lang="zh-TW" altLang="en-US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全）</a:t>
            </a:r>
            <a:endParaRPr lang="en-US" altLang="zh-TW" sz="3600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		</a:t>
            </a:r>
            <a:r>
              <a:rPr lang="zh-TW" altLang="en-US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危</a:t>
            </a:r>
            <a:r>
              <a:rPr lang="zh-TW" altLang="en-US" sz="36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險（</a:t>
            </a:r>
            <a:r>
              <a:rPr lang="en-US" sz="36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danger</a:t>
            </a:r>
            <a:r>
              <a:rPr lang="zh-TW" altLang="en-US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）。</a:t>
            </a:r>
            <a:endParaRPr lang="en-US" altLang="zh-TW" sz="3600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4800" b="1" dirty="0" smtClean="0">
                <a:solidFill>
                  <a:srgbClr val="8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疾病</a:t>
            </a:r>
            <a:r>
              <a:rPr lang="zh-TW" altLang="en-US" sz="3600" b="1" dirty="0" smtClean="0">
                <a:solidFill>
                  <a:srgbClr val="8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？</a:t>
            </a:r>
            <a:endParaRPr lang="en-US" sz="3600" b="1" dirty="0">
              <a:solidFill>
                <a:srgbClr val="800000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6278562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《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精神疾病診斷與統計手冊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》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The Diagnostic and Statistical Manual of Mental Disorders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/>
            </a:r>
            <a:b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</a:b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  <a:hlinkClick r:id="rId2"/>
              </a:rPr>
              <a:t>中文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  <a:hlinkClick r:id="rId2"/>
              </a:rPr>
              <a:t>DSM-4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/>
            </a:r>
            <a:b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pic>
        <p:nvPicPr>
          <p:cNvPr id="1026" name="Picture 2" descr="Image result for 精神疾病診斷與統計手冊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143000"/>
            <a:ext cx="2857500" cy="3876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DSM</a:t>
            </a:r>
            <a:r>
              <a:rPr lang="zh-TW" altLang="en-US" sz="48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的分段</a:t>
            </a:r>
            <a:endParaRPr lang="en-US" sz="4800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6553200"/>
          </a:xfrm>
        </p:spPr>
        <p:txBody>
          <a:bodyPr>
            <a:noAutofit/>
          </a:bodyPr>
          <a:lstStyle/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第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一軸（</a:t>
            </a:r>
            <a:r>
              <a:rPr lang="en-US" altLang="zh-TW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Axis I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）臨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床障礙（</a:t>
            </a:r>
            <a:r>
              <a:rPr lang="en-US" altLang="zh-TW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Clinical disorder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zh-TW" alt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第二軸（</a:t>
            </a:r>
            <a:r>
              <a:rPr lang="en-US" altLang="zh-TW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Axis II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）人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格障礙（</a:t>
            </a:r>
            <a:r>
              <a:rPr lang="en-US" altLang="zh-TW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Personality disorder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zh-TW" alt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第三軸（</a:t>
            </a:r>
            <a:r>
              <a:rPr lang="en-US" altLang="zh-TW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Axis III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）醫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學原因所引起的心理問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題。</a:t>
            </a:r>
            <a:endParaRPr lang="zh-TW" alt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第四軸（</a:t>
            </a:r>
            <a:r>
              <a:rPr lang="en-US" altLang="zh-TW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Axis IV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）社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會及環境問題所，例如親人死亡、學業失敗、失業等，所引起的問題。</a:t>
            </a: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第五軸（</a:t>
            </a:r>
            <a:r>
              <a:rPr lang="en-US" altLang="zh-TW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Axis V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）是對社會功能之整體評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估。</a:t>
            </a:r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57600"/>
            <a:ext cx="7772400" cy="1362075"/>
          </a:xfrm>
        </p:spPr>
        <p:txBody>
          <a:bodyPr/>
          <a:lstStyle/>
          <a:p>
            <a:r>
              <a:rPr lang="zh-TW" altLang="en-US" sz="7200" b="1" dirty="0" smtClean="0">
                <a:solidFill>
                  <a:srgbClr val="8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第一軸臨床障礙</a:t>
            </a:r>
            <a:endParaRPr lang="en-US" sz="7200" b="1" dirty="0">
              <a:solidFill>
                <a:srgbClr val="800000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508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28600"/>
            <a:ext cx="4040188" cy="6477000"/>
          </a:xfrm>
        </p:spPr>
        <p:txBody>
          <a:bodyPr>
            <a:noAutofit/>
          </a:bodyPr>
          <a:lstStyle/>
          <a:p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（一）</a:t>
            </a:r>
            <a:r>
              <a:rPr lang="zh-TW" altLang="en-US" sz="2200" b="1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通常在嬰兒、兒童或少年期首次診斷的障礙</a:t>
            </a: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  <a:p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</a:t>
            </a:r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）精神發育遲緩（</a:t>
            </a:r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Mental Retardation</a:t>
            </a:r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sz="2200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2</a:t>
            </a:r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）自閉症（</a:t>
            </a:r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Autism</a:t>
            </a:r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sz="2200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 注意缺陷／多動障礙（</a:t>
            </a:r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Attention-Deficit/Hyperactivity Disorder</a:t>
            </a:r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，簡稱</a:t>
            </a:r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ADHD</a:t>
            </a:r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sz="2200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4 </a:t>
            </a:r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）品行障礙（</a:t>
            </a:r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Conduct Disorders</a:t>
            </a:r>
            <a:r>
              <a:rPr lang="zh-TW" altLang="en-US" sz="22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  <a:p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（二）</a:t>
            </a:r>
            <a:r>
              <a:rPr lang="zh-TW" altLang="en-US" sz="2200" b="1" dirty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譫妄、癡呆、遺忘等認知障礙</a:t>
            </a:r>
            <a:endParaRPr lang="en-US" sz="2200" b="1" dirty="0">
              <a:solidFill>
                <a:srgbClr val="C00000"/>
              </a:solidFill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</a:t>
            </a:r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）譫妄（</a:t>
            </a:r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Delirium</a:t>
            </a:r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sz="2200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2</a:t>
            </a:r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）癡呆（</a:t>
            </a:r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Dementia</a:t>
            </a:r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sz="2200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lang="zh-TW" alt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）遺忘（</a:t>
            </a:r>
            <a:r>
              <a:rPr lang="en-US" sz="2200" b="1" dirty="0" err="1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Amnestic</a:t>
            </a:r>
            <a:r>
              <a:rPr lang="en-US" sz="22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Disorder</a:t>
            </a:r>
            <a:r>
              <a:rPr lang="zh-TW" altLang="en-US" sz="22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508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28600"/>
            <a:ext cx="4041775" cy="6172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（三）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與物質有關的精神障礙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Substance-related Disorder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）物質依賴（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Substance dependence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2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）物質濫用（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Substance abuse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（四）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精神分裂症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Schizophrenia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（五）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心境障礙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Mood disorders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）重性抑鬱障礙（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Major Depressive disorder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2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）躁鬱症（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Bipolar disorder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，雙相障礙）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"/>
            <a:ext cx="4040188" cy="62484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（六）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焦慮障礙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Anxiety disorder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）廣泛性焦慮障礙（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General Anxiety disorder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2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）驚恐障礙（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Panic disorder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）恐懼症（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Phobias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4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）創傷後應激障礙（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Post Traumatic Stress disorder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 簡稱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PTSD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5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）強迫症（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Obsessive-compulsive disorder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 簡稱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OCD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 </a:t>
            </a:r>
          </a:p>
          <a:p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4800"/>
            <a:ext cx="4041775" cy="6324600"/>
          </a:xfrm>
        </p:spPr>
        <p:txBody>
          <a:bodyPr/>
          <a:lstStyle/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（七）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軀體型精神障礙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Somatoform disorders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）心身症（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Psychosomatic disorder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2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）體化症（</a:t>
            </a:r>
            <a:r>
              <a:rPr lang="en-US" b="1" dirty="0" err="1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Somatization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disorder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）軀體變形障礙（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Body </a:t>
            </a:r>
            <a:r>
              <a:rPr lang="en-US" b="1" dirty="0" err="1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dysmorphic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disorder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4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）疑病症（</a:t>
            </a:r>
            <a:r>
              <a:rPr lang="en-US" b="1" dirty="0" err="1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Hypochondriasis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（八）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人為性精神障礙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Factitious Disorders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457200" y="1489394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"/>
            <a:ext cx="4040188" cy="62484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（九）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分離性精神障礙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Dissociative disorders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  <a:p>
            <a:r>
              <a:rPr lang="zh-CN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）分離性遺忘症（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Dissociative Amnesia</a:t>
            </a:r>
            <a:r>
              <a:rPr lang="zh-CN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CN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）分離性漫遊（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Dissociative Fugue</a:t>
            </a:r>
            <a:r>
              <a:rPr lang="zh-CN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CN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）分離性身份識別障礙（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Dissociative Identity Disorder</a:t>
            </a:r>
            <a:r>
              <a:rPr lang="zh-CN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，簡稱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DID</a:t>
            </a:r>
            <a:r>
              <a:rPr lang="zh-CN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（十）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性及性身份識別障礙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Sexual and Gender Identity Disorders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zh-CN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性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慾倒錯（</a:t>
            </a:r>
            <a:r>
              <a:rPr lang="en-US" b="1" dirty="0" err="1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Paraphilias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2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）性身份識別障礙（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Gender Identity Disorder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508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4800"/>
            <a:ext cx="4041775" cy="6324600"/>
          </a:xfrm>
        </p:spPr>
        <p:txBody>
          <a:bodyPr>
            <a:normAutofit lnSpcReduction="10000"/>
          </a:bodyPr>
          <a:lstStyle/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（十一）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進食障礙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Eating disorders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）神經性厭食症（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Anorexia Nervosa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2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）神經性貪食症（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Bulimia Nervosa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，暴食症）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（十二）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睡眠障礙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Sleep disorders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1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）睡眠失調（</a:t>
            </a:r>
            <a:r>
              <a:rPr lang="en-US" b="1" dirty="0" err="1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Dyssomnias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2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）睡眠失常（</a:t>
            </a:r>
            <a:r>
              <a:rPr lang="en-US" b="1" dirty="0" err="1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Parasomnias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 </a:t>
            </a: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（十三）</a:t>
            </a:r>
            <a:r>
              <a:rPr lang="zh-TW" altLang="en-US" b="1" dirty="0" smtClean="0">
                <a:solidFill>
                  <a:srgbClr val="C00000"/>
                </a:solidFill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習慣與沖動控制障礙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（</a:t>
            </a:r>
            <a:r>
              <a:rPr 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Impulse-Control Disorders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endParaRPr lang="en-US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zh-TW" altLang="en-US" sz="40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例</a:t>
            </a:r>
            <a:r>
              <a:rPr lang="en-US" altLang="zh-TW" sz="40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sz="40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癡</a:t>
            </a:r>
            <a:r>
              <a:rPr lang="zh-TW" altLang="en-US" sz="40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呆</a:t>
            </a:r>
            <a:r>
              <a:rPr lang="en-US" altLang="zh-TW" sz="40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/>
            </a:r>
            <a:br>
              <a:rPr lang="en-US" altLang="zh-TW" sz="40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</a:br>
            <a:r>
              <a:rPr lang="zh-TW" altLang="en-US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如老年癡呆症（</a:t>
            </a:r>
            <a:r>
              <a:rPr lang="en-US" altLang="zh-TW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Alzheimer</a:t>
            </a:r>
            <a:r>
              <a:rPr lang="zh-TW" altLang="en-US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）</a:t>
            </a:r>
            <a:r>
              <a:rPr lang="en-US" altLang="zh-TW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/>
            </a:r>
            <a:br>
              <a:rPr lang="en-US" altLang="zh-TW" sz="3600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</a:br>
            <a:endParaRPr lang="en-US" altLang="en-US" sz="4000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症狀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: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記憶缺損，認知障礙，如語言障礙、不能執行動作等等。</a:t>
            </a:r>
            <a:endParaRPr lang="en-US" altLang="zh-TW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成因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身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體老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化，大</a:t>
            </a:r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腦感染疾病、乏氧、環境中的毒素、極端的營養不良， 還有酒精、鎮靜劑等，也可帶來大腦損壞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。</a:t>
            </a:r>
            <a:endParaRPr lang="en-US" altLang="zh-TW" b="1" dirty="0" smtClean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r>
              <a:rPr lang="zh-TW" altLang="en-US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聖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經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人會衰老生病（見</a:t>
            </a:r>
            <a:r>
              <a:rPr lang="en-US" altLang="zh-TW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﹕</a:t>
            </a:r>
            <a:r>
              <a:rPr lang="zh-TW" altLang="en-US" b="1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創三）</a:t>
            </a:r>
            <a:endParaRPr lang="en-US" b="1" dirty="0"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eme8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Theme81</Template>
  <TotalTime>490</TotalTime>
  <Words>831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Theme81</vt:lpstr>
      <vt:lpstr>病態（變態，異常）心理學</vt:lpstr>
      <vt:lpstr>Slide 2</vt:lpstr>
      <vt:lpstr>《精神疾病診斷與統計手冊》（The Diagnostic and Statistical Manual of Mental Disorders） 中文DSM-4 </vt:lpstr>
      <vt:lpstr>DSM的分段</vt:lpstr>
      <vt:lpstr>第一軸臨床障礙</vt:lpstr>
      <vt:lpstr>Slide 6</vt:lpstr>
      <vt:lpstr>Slide 7</vt:lpstr>
      <vt:lpstr>Slide 8</vt:lpstr>
      <vt:lpstr>例﹕癡呆 如老年癡呆症（Alzheimer） </vt:lpstr>
      <vt:lpstr>例﹕物質濫用</vt:lpstr>
      <vt:lpstr>例﹕精神分裂症</vt:lpstr>
      <vt:lpstr>第二軸人格障礙</vt:lpstr>
      <vt:lpstr>Slide 13</vt:lpstr>
      <vt:lpstr>例﹕反社會型人格障礙</vt:lpstr>
      <vt:lpstr>例﹕邊緣型人格障礙</vt:lpstr>
      <vt:lpstr>基督徒看病態心理學</vt:lpstr>
      <vt:lpstr>病態心理的治療辦法</vt:lpstr>
      <vt:lpstr>治療效用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病態心理學</dc:title>
  <dc:creator>loisc07</dc:creator>
  <cp:lastModifiedBy>loisc07</cp:lastModifiedBy>
  <cp:revision>116</cp:revision>
  <dcterms:created xsi:type="dcterms:W3CDTF">2017-05-30T18:23:24Z</dcterms:created>
  <dcterms:modified xsi:type="dcterms:W3CDTF">2017-09-07T19:55:34Z</dcterms:modified>
</cp:coreProperties>
</file>