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6" r:id="rId4"/>
    <p:sldId id="259" r:id="rId5"/>
    <p:sldId id="257" r:id="rId6"/>
    <p:sldId id="295" r:id="rId7"/>
    <p:sldId id="261" r:id="rId8"/>
    <p:sldId id="267" r:id="rId9"/>
    <p:sldId id="262" r:id="rId10"/>
    <p:sldId id="268" r:id="rId11"/>
    <p:sldId id="264" r:id="rId12"/>
    <p:sldId id="269" r:id="rId13"/>
    <p:sldId id="270" r:id="rId14"/>
    <p:sldId id="271" r:id="rId15"/>
    <p:sldId id="272" r:id="rId16"/>
    <p:sldId id="292" r:id="rId17"/>
    <p:sldId id="296" r:id="rId18"/>
    <p:sldId id="274" r:id="rId19"/>
    <p:sldId id="275" r:id="rId20"/>
    <p:sldId id="276" r:id="rId21"/>
    <p:sldId id="290" r:id="rId22"/>
    <p:sldId id="277" r:id="rId23"/>
    <p:sldId id="297" r:id="rId24"/>
    <p:sldId id="278" r:id="rId25"/>
    <p:sldId id="279" r:id="rId26"/>
    <p:sldId id="280" r:id="rId27"/>
    <p:sldId id="281" r:id="rId28"/>
    <p:sldId id="283" r:id="rId29"/>
    <p:sldId id="284" r:id="rId30"/>
    <p:sldId id="293" r:id="rId31"/>
    <p:sldId id="285" r:id="rId32"/>
    <p:sldId id="287" r:id="rId33"/>
    <p:sldId id="288" r:id="rId34"/>
    <p:sldId id="289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26" autoAdjust="0"/>
  </p:normalViewPr>
  <p:slideViewPr>
    <p:cSldViewPr>
      <p:cViewPr varScale="1">
        <p:scale>
          <a:sx n="100" d="100"/>
          <a:sy n="100" d="100"/>
        </p:scale>
        <p:origin x="-8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127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E959B6-57ED-44BB-A63A-F9CAE204C7B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80044A-765B-4B61-8C96-F956820E3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00200"/>
            <a:ext cx="6629400" cy="3418362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latin typeface="+mn-ea"/>
                <a:ea typeface="+mn-ea"/>
              </a:rPr>
              <a:t>心理學</a:t>
            </a:r>
            <a:r>
              <a:rPr lang="en-US" altLang="zh-TW" sz="9600" b="1" dirty="0" smtClean="0">
                <a:latin typeface="+mn-ea"/>
                <a:ea typeface="+mn-ea"/>
              </a:rPr>
              <a:t/>
            </a:r>
            <a:br>
              <a:rPr lang="en-US" altLang="zh-TW" sz="9600" b="1" dirty="0" smtClean="0">
                <a:latin typeface="+mn-ea"/>
                <a:ea typeface="+mn-ea"/>
              </a:rPr>
            </a:br>
            <a:r>
              <a:rPr lang="zh-TW" altLang="en-US" sz="4800" b="1" dirty="0" smtClean="0">
                <a:latin typeface="+mn-ea"/>
                <a:ea typeface="+mn-ea"/>
              </a:rPr>
              <a:t>和</a:t>
            </a:r>
            <a:r>
              <a:rPr lang="en-US" altLang="zh-TW" sz="9600" b="1" dirty="0" smtClean="0">
                <a:latin typeface="+mn-ea"/>
                <a:ea typeface="+mn-ea"/>
              </a:rPr>
              <a:t/>
            </a:r>
            <a:br>
              <a:rPr lang="en-US" altLang="zh-TW" sz="9600" b="1" dirty="0" smtClean="0">
                <a:latin typeface="+mn-ea"/>
                <a:ea typeface="+mn-ea"/>
              </a:rPr>
            </a:br>
            <a:r>
              <a:rPr lang="zh-TW" altLang="en-US" sz="9600" b="1" dirty="0" smtClean="0">
                <a:latin typeface="+mn-ea"/>
                <a:ea typeface="+mn-ea"/>
              </a:rPr>
              <a:t>新紀元運動</a:t>
            </a:r>
            <a:endParaRPr lang="en-US" sz="9600" b="1" dirty="0"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+mn-ea"/>
              <a:ea typeface="+mn-ea"/>
            </a:endParaRPr>
          </a:p>
        </p:txBody>
      </p:sp>
      <p:pic>
        <p:nvPicPr>
          <p:cNvPr id="4" name="Picture 3" descr="Untitledh2h2h2h2h2h2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89666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990600" cy="612616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瑜伽也流行</a:t>
            </a:r>
            <a:endParaRPr lang="en-US" sz="6000" b="1" dirty="0">
              <a:latin typeface="+mn-ea"/>
              <a:ea typeface="+mn-ea"/>
            </a:endParaRPr>
          </a:p>
        </p:txBody>
      </p:sp>
      <p:pic>
        <p:nvPicPr>
          <p:cNvPr id="3" name="Picture 2" descr="yog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904" y="381000"/>
            <a:ext cx="7704096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+mn-ea"/>
              <a:ea typeface="+mn-ea"/>
            </a:endParaRPr>
          </a:p>
        </p:txBody>
      </p:sp>
      <p:pic>
        <p:nvPicPr>
          <p:cNvPr id="4" name="Picture 3" descr="Untitledyyyyyyyyyyyyyyyyyy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57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554162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+mn-ea"/>
                <a:ea typeface="+mn-ea"/>
              </a:rPr>
              <a:t>「</a:t>
            </a:r>
            <a:r>
              <a:rPr lang="en-US" sz="4400" b="1" dirty="0">
                <a:latin typeface="Times New Roman" pitchFamily="18" charset="0"/>
                <a:ea typeface="+mn-ea"/>
                <a:cs typeface="Times New Roman" pitchFamily="18" charset="0"/>
              </a:rPr>
              <a:t>Mindfulness</a:t>
            </a:r>
            <a:r>
              <a:rPr lang="zh-TW" altLang="en-US" sz="4400" b="1" dirty="0">
                <a:latin typeface="+mn-ea"/>
                <a:ea typeface="+mn-ea"/>
              </a:rPr>
              <a:t>」（正念</a:t>
            </a:r>
            <a:r>
              <a:rPr lang="zh-TW" altLang="en-US" sz="4400" b="1" dirty="0" smtClean="0">
                <a:latin typeface="+mn-ea"/>
                <a:ea typeface="+mn-ea"/>
              </a:rPr>
              <a:t>）</a:t>
            </a:r>
            <a:r>
              <a:rPr lang="en-US" altLang="zh-TW" sz="4400" b="1" dirty="0" smtClean="0"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latin typeface="+mn-ea"/>
                <a:ea typeface="+mn-ea"/>
              </a:rPr>
            </a:br>
            <a:r>
              <a:rPr lang="zh-TW" altLang="en-US" sz="4400" b="1" dirty="0" smtClean="0">
                <a:latin typeface="+mn-ea"/>
                <a:ea typeface="+mn-ea"/>
              </a:rPr>
              <a:t>就</a:t>
            </a:r>
            <a:r>
              <a:rPr lang="zh-TW" altLang="en-US" sz="4400" b="1" dirty="0">
                <a:latin typeface="+mn-ea"/>
                <a:ea typeface="+mn-ea"/>
              </a:rPr>
              <a:t>是佛教冥想</a:t>
            </a:r>
            <a:endParaRPr lang="en-US" sz="44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+mn-ea"/>
                <a:ea typeface="+mn-ea"/>
              </a:rPr>
              <a:t>「正念減壓法」（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MBSR, Mindfulness-Based Stress Reduction program</a:t>
            </a:r>
            <a:r>
              <a:rPr lang="zh-TW" altLang="en-US" sz="3200" b="1" dirty="0" smtClean="0">
                <a:latin typeface="+mn-ea"/>
                <a:ea typeface="+mn-ea"/>
              </a:rPr>
              <a:t>）流行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r>
              <a:rPr lang="en-US" altLang="zh-TW" sz="3200" b="1" dirty="0" smtClean="0">
                <a:latin typeface="+mn-ea"/>
              </a:rPr>
              <a:t>《</a:t>
            </a:r>
            <a:r>
              <a:rPr lang="zh-TW" altLang="en-US" sz="3200" b="1" dirty="0" smtClean="0">
                <a:latin typeface="+mn-ea"/>
              </a:rPr>
              <a:t>正念入門</a:t>
            </a:r>
            <a:r>
              <a:rPr lang="en-US" altLang="zh-TW" sz="3200" b="1" dirty="0" smtClean="0">
                <a:latin typeface="+mn-ea"/>
              </a:rPr>
              <a:t>》 :</a:t>
            </a:r>
            <a:r>
              <a:rPr lang="zh-TW" altLang="en-US" sz="3200" b="1" dirty="0" smtClean="0">
                <a:latin typeface="+mn-ea"/>
                <a:ea typeface="+mn-ea"/>
              </a:rPr>
              <a:t>「</a:t>
            </a:r>
            <a:r>
              <a:rPr lang="zh-TW" altLang="en-US" sz="3200" b="1" dirty="0">
                <a:latin typeface="+mn-ea"/>
                <a:ea typeface="+mn-ea"/>
              </a:rPr>
              <a:t>一些佛教冥想的做法，幫助穩定和校準我們的心靈，讓我們可以做更深層的工作</a:t>
            </a:r>
            <a:r>
              <a:rPr lang="en-US" altLang="zh-TW" sz="3200" b="1" dirty="0">
                <a:latin typeface="+mn-ea"/>
                <a:ea typeface="+mn-ea"/>
              </a:rPr>
              <a:t>……</a:t>
            </a:r>
            <a:r>
              <a:rPr lang="zh-TW" altLang="en-US" sz="3200" b="1" dirty="0">
                <a:latin typeface="+mn-ea"/>
                <a:ea typeface="+mn-ea"/>
              </a:rPr>
              <a:t>」，「不要讓心靈搖擺，就是絕對穩定</a:t>
            </a:r>
            <a:r>
              <a:rPr lang="en-US" altLang="zh-TW" sz="3200" b="1" dirty="0">
                <a:latin typeface="+mn-ea"/>
                <a:ea typeface="+mn-ea"/>
              </a:rPr>
              <a:t>……</a:t>
            </a:r>
            <a:r>
              <a:rPr lang="zh-TW" altLang="en-US" sz="3200" b="1" dirty="0" smtClean="0">
                <a:latin typeface="+mn-ea"/>
                <a:ea typeface="+mn-ea"/>
              </a:rPr>
              <a:t>」</a:t>
            </a:r>
            <a:endParaRPr lang="en-US" altLang="zh-TW" sz="32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+mn-ea"/>
              <a:ea typeface="+mn-ea"/>
            </a:endParaRPr>
          </a:p>
        </p:txBody>
      </p:sp>
      <p:pic>
        <p:nvPicPr>
          <p:cNvPr id="3" name="Picture 2" descr="min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2"/>
            <a:ext cx="9144000" cy="685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+mn-ea"/>
              <a:ea typeface="+mn-ea"/>
            </a:endParaRPr>
          </a:p>
        </p:txBody>
      </p:sp>
      <p:pic>
        <p:nvPicPr>
          <p:cNvPr id="3" name="Picture 2" descr="min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677" y="0"/>
            <a:ext cx="85786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心理學和佛教道教</a:t>
            </a:r>
            <a:endParaRPr lang="en-US" sz="6000" b="1" dirty="0"/>
          </a:p>
        </p:txBody>
      </p:sp>
      <p:pic>
        <p:nvPicPr>
          <p:cNvPr id="46082" name="Picture 2" descr="https://images-na.ssl-images-amazon.com/images/I/41eE87LFTwL.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857500" cy="2857500"/>
          </a:xfrm>
          <a:prstGeom prst="rect">
            <a:avLst/>
          </a:prstGeom>
          <a:noFill/>
        </p:spPr>
      </p:pic>
      <p:pic>
        <p:nvPicPr>
          <p:cNvPr id="46086" name="Picture 6" descr="https://images-na.ssl-images-amazon.com/images/I/512EZ6VAPBL._SX315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2662700" cy="3981451"/>
          </a:xfrm>
          <a:prstGeom prst="rect">
            <a:avLst/>
          </a:prstGeom>
          <a:noFill/>
        </p:spPr>
      </p:pic>
      <p:pic>
        <p:nvPicPr>
          <p:cNvPr id="46088" name="Picture 8" descr="https://images-na.ssl-images-amazon.com/images/I/51ebLwmZzZL._SX331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47800"/>
            <a:ext cx="2844902" cy="426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新紀元技術的</a:t>
            </a:r>
            <a:r>
              <a:rPr lang="zh-TW" altLang="en-US" sz="5400" dirty="0" smtClean="0">
                <a:solidFill>
                  <a:srgbClr val="C00000"/>
                </a:solidFill>
              </a:rPr>
              <a:t>危險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先是甜頭，後是禍害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安寧、平靜、和宇宙合一的感覺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心想事成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、成功致富、身體健康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帶來啟示、靈感、直覺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思想改變，包括道德和宗教觀念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產生靈異能力、接觸靈異事情、遇到靈體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明白自己的神性（開悟）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思想改變</a:t>
            </a:r>
          </a:p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身體毛病</a:t>
            </a:r>
          </a:p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精神障礙</a:t>
            </a:r>
          </a:p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接觸邪靈</a:t>
            </a:r>
          </a:p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latin typeface="+mn-ea"/>
                <a:ea typeface="+mn-ea"/>
              </a:rPr>
              <a:t>邪靈附身</a:t>
            </a:r>
          </a:p>
          <a:p>
            <a:pPr>
              <a:defRPr/>
            </a:pPr>
            <a:endParaRPr lang="en-US" b="1" dirty="0">
              <a:latin typeface="+mn-ea"/>
              <a:ea typeface="+mn-ea"/>
            </a:endParaRPr>
          </a:p>
          <a:p>
            <a:endParaRPr lang="en-US" b="1" dirty="0">
              <a:latin typeface="+mn-ea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甜頭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禍害</a:t>
            </a:r>
            <a:endParaRPr 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7086600" cy="4419600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rgbClr val="FF0000"/>
                </a:solidFill>
                <a:latin typeface="+mn-ea"/>
                <a:ea typeface="+mn-ea"/>
              </a:rPr>
              <a:t>獅子籠中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TW" altLang="en-US" sz="2800" b="1" dirty="0">
                <a:latin typeface="+mn-ea"/>
                <a:ea typeface="+mn-ea"/>
              </a:rPr>
              <a:t>使用變異意識技術，不見得一定成功</a:t>
            </a:r>
            <a:r>
              <a:rPr lang="en-US" altLang="zh-TW" sz="2800" b="1" dirty="0">
                <a:latin typeface="+mn-ea"/>
                <a:ea typeface="+mn-ea"/>
              </a:rPr>
              <a:t/>
            </a:r>
            <a:br>
              <a:rPr lang="en-US" altLang="zh-TW" sz="2800" b="1" dirty="0">
                <a:latin typeface="+mn-ea"/>
                <a:ea typeface="+mn-ea"/>
              </a:rPr>
            </a:br>
            <a:r>
              <a:rPr lang="zh-TW" altLang="en-US" sz="2800" b="1" dirty="0">
                <a:latin typeface="+mn-ea"/>
                <a:ea typeface="+mn-ea"/>
              </a:rPr>
              <a:t/>
            </a:r>
            <a:br>
              <a:rPr lang="zh-TW" altLang="en-US" sz="2800" b="1" dirty="0">
                <a:latin typeface="+mn-ea"/>
                <a:ea typeface="+mn-ea"/>
              </a:rPr>
            </a:br>
            <a:r>
              <a:rPr lang="zh-TW" altLang="en-US" sz="2800" b="1" dirty="0">
                <a:latin typeface="+mn-ea"/>
                <a:ea typeface="+mn-ea"/>
              </a:rPr>
              <a:t>即使進入變異意識狀態，不一定有危險</a:t>
            </a:r>
            <a:r>
              <a:rPr lang="en-US" altLang="zh-TW" sz="2800" b="1" dirty="0">
                <a:latin typeface="+mn-ea"/>
                <a:ea typeface="+mn-ea"/>
              </a:rPr>
              <a:t/>
            </a:r>
            <a:br>
              <a:rPr lang="en-US" altLang="zh-TW" sz="2800" b="1" dirty="0">
                <a:latin typeface="+mn-ea"/>
                <a:ea typeface="+mn-ea"/>
              </a:rPr>
            </a:br>
            <a:r>
              <a:rPr lang="zh-TW" altLang="en-US" sz="2800" b="1" dirty="0">
                <a:latin typeface="+mn-ea"/>
                <a:ea typeface="+mn-ea"/>
              </a:rPr>
              <a:t/>
            </a:r>
            <a:br>
              <a:rPr lang="zh-TW" altLang="en-US" sz="2800" b="1" dirty="0">
                <a:latin typeface="+mn-ea"/>
                <a:ea typeface="+mn-ea"/>
              </a:rPr>
            </a:br>
            <a:r>
              <a:rPr lang="zh-TW" altLang="en-US" sz="2800" b="1" dirty="0">
                <a:latin typeface="+mn-ea"/>
                <a:ea typeface="+mn-ea"/>
              </a:rPr>
              <a:t>但是，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危險何時來到，不在你我掌握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中</a:t>
            </a:r>
            <a:endParaRPr lang="en-US" sz="2800" b="1" dirty="0">
              <a:latin typeface="+mn-ea"/>
              <a:ea typeface="+mn-ea"/>
            </a:endParaRPr>
          </a:p>
        </p:txBody>
      </p:sp>
      <p:pic>
        <p:nvPicPr>
          <p:cNvPr id="3" name="Picture 2" descr="http://www.helpinganimals.com/photos/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0400"/>
            <a:ext cx="6172200" cy="205359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latin typeface="+mn-ea"/>
                <a:ea typeface="+mn-ea"/>
              </a:rPr>
              <a:t>將東方宗教、西方玄學、和各種邪術，重新包裝，以迎合現代社會人士。</a:t>
            </a:r>
            <a:r>
              <a:rPr lang="en-US" b="1" dirty="0" smtClean="0">
                <a:latin typeface="+mn-ea"/>
                <a:ea typeface="+mn-ea"/>
              </a:rPr>
              <a:t/>
            </a:r>
            <a:br>
              <a:rPr lang="en-US" b="1" dirty="0" smtClean="0">
                <a:latin typeface="+mn-ea"/>
                <a:ea typeface="+mn-ea"/>
              </a:rPr>
            </a:b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676400" y="1447800"/>
            <a:ext cx="7086600" cy="1371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什麼是新紀元運動？</a:t>
            </a:r>
            <a:endParaRPr lang="en-US" sz="6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latin typeface="+mn-ea"/>
                <a:ea typeface="+mn-ea"/>
              </a:rPr>
              <a:t>有人開始醒悟！</a:t>
            </a:r>
            <a:endParaRPr lang="en-US" sz="6600" b="1" dirty="0">
              <a:latin typeface="+mn-ea"/>
              <a:ea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3962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 smtClean="0">
                <a:latin typeface="+mn-ea"/>
              </a:rPr>
              <a:t>處理新紀元技術帶來危險的</a:t>
            </a:r>
            <a:r>
              <a:rPr lang="zh-TW" altLang="en-US" sz="3600" b="1" dirty="0" smtClean="0">
                <a:latin typeface="+mn-ea"/>
              </a:rPr>
              <a:t>組</a:t>
            </a:r>
            <a:r>
              <a:rPr lang="zh-TW" altLang="en-US" sz="3600" b="1" dirty="0" smtClean="0">
                <a:latin typeface="+mn-ea"/>
              </a:rPr>
              <a:t>織</a:t>
            </a:r>
            <a:r>
              <a:rPr lang="en-US" altLang="zh-TW" sz="3200" b="1" dirty="0" smtClean="0">
                <a:latin typeface="+mn-ea"/>
              </a:rPr>
              <a:t>﹕</a:t>
            </a:r>
            <a:endParaRPr lang="en-US" altLang="zh-TW" sz="3200" b="1" dirty="0" smtClean="0">
              <a:latin typeface="+mn-ea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Stanislav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Grof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&amp; Christina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Grof</a:t>
            </a:r>
            <a:r>
              <a:rPr lang="zh-TW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的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Spiritual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Emergency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Spiritual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Crisis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Network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3200" b="1" dirty="0" smtClean="0">
                <a:latin typeface="+mn-ea"/>
                <a:cs typeface="Times New Roman" pitchFamily="18" charset="0"/>
              </a:rPr>
              <a:t>下面是</a:t>
            </a:r>
            <a:r>
              <a:rPr lang="zh-TW" altLang="en-US" sz="3200" b="1" dirty="0" smtClean="0">
                <a:latin typeface="+mn-ea"/>
                <a:cs typeface="Times New Roman" pitchFamily="18" charset="0"/>
              </a:rPr>
              <a:t>一篇研究文獻的截圖</a:t>
            </a:r>
            <a:r>
              <a:rPr lang="en-US" altLang="zh-TW" sz="3200" b="1" dirty="0" smtClean="0">
                <a:latin typeface="+mn-ea"/>
                <a:cs typeface="Times New Roman" pitchFamily="18" charset="0"/>
              </a:rPr>
              <a:t>﹕</a:t>
            </a:r>
            <a:endParaRPr lang="en-US" sz="3200" b="1" dirty="0"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tptptptpt22222222222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916" y="0"/>
            <a:ext cx="8725329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+mn-ea"/>
              <a:ea typeface="+mn-ea"/>
            </a:endParaRPr>
          </a:p>
        </p:txBody>
      </p:sp>
      <p:pic>
        <p:nvPicPr>
          <p:cNvPr id="5" name="Picture 4" descr="Untitledtptptpt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595024" cy="512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+mn-ea"/>
                <a:ea typeface="+mn-ea"/>
              </a:rPr>
              <a:t>最新研究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br>
              <a:rPr lang="en-US" altLang="zh-TW" sz="3600" b="1" dirty="0" smtClean="0">
                <a:latin typeface="+mn-ea"/>
                <a:ea typeface="+mn-ea"/>
              </a:rPr>
            </a:br>
            <a:r>
              <a:rPr lang="zh-TW" altLang="en-US" sz="3600" b="1" dirty="0" smtClean="0">
                <a:latin typeface="+mn-ea"/>
                <a:ea typeface="+mn-ea"/>
              </a:rPr>
              <a:t>新紀元（</a:t>
            </a:r>
            <a:r>
              <a:rPr lang="en-US" altLang="zh-TW" sz="3600" b="1" dirty="0" smtClean="0">
                <a:latin typeface="+mn-ea"/>
                <a:ea typeface="+mn-ea"/>
              </a:rPr>
              <a:t>spiritual</a:t>
            </a:r>
            <a:r>
              <a:rPr lang="zh-TW" altLang="en-US" sz="3600" b="1" dirty="0" smtClean="0">
                <a:latin typeface="+mn-ea"/>
                <a:ea typeface="+mn-ea"/>
              </a:rPr>
              <a:t>）人物特多精神毛病</a:t>
            </a:r>
            <a:endParaRPr lang="en-US" sz="3600" b="1" dirty="0">
              <a:latin typeface="+mn-ea"/>
              <a:ea typeface="+mn-ea"/>
            </a:endParaRPr>
          </a:p>
        </p:txBody>
      </p:sp>
      <p:pic>
        <p:nvPicPr>
          <p:cNvPr id="3" name="Picture 2" descr="Untitledtptptptpt333333333333333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524994" cy="559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latin typeface="+mn-ea"/>
                <a:ea typeface="+mn-ea"/>
              </a:rPr>
              <a:t>心理學中的</a:t>
            </a:r>
            <a:r>
              <a:rPr lang="en-US" altLang="zh-TW" sz="8000" b="1" dirty="0" smtClean="0">
                <a:latin typeface="+mn-ea"/>
                <a:ea typeface="+mn-ea"/>
              </a:rPr>
              <a:t/>
            </a:r>
            <a:br>
              <a:rPr lang="en-US" altLang="zh-TW" sz="8000" b="1" dirty="0" smtClean="0">
                <a:latin typeface="+mn-ea"/>
                <a:ea typeface="+mn-ea"/>
              </a:rPr>
            </a:br>
            <a:r>
              <a:rPr lang="zh-TW" altLang="en-US" sz="8000" b="1" dirty="0" smtClean="0">
                <a:latin typeface="+mn-ea"/>
                <a:ea typeface="+mn-ea"/>
              </a:rPr>
              <a:t>新</a:t>
            </a:r>
            <a:r>
              <a:rPr lang="zh-TW" altLang="en-US" sz="8000" b="1" dirty="0" smtClean="0">
                <a:latin typeface="+mn-ea"/>
                <a:ea typeface="+mn-ea"/>
              </a:rPr>
              <a:t>紀元</a:t>
            </a:r>
            <a:r>
              <a:rPr lang="zh-TW" altLang="en-US" sz="8000" dirty="0" smtClean="0">
                <a:latin typeface="+mn-ea"/>
                <a:ea typeface="+mn-ea"/>
              </a:rPr>
              <a:t>觀念</a:t>
            </a:r>
            <a:endParaRPr lang="en-US" sz="8000" b="1" dirty="0">
              <a:latin typeface="+mn-ea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+mn-ea"/>
                <a:ea typeface="+mn-ea"/>
              </a:rPr>
              <a:t>神秘經歷的新名</a:t>
            </a:r>
            <a:r>
              <a:rPr lang="zh-TW" altLang="en-US" sz="6000" b="1" dirty="0" smtClean="0">
                <a:latin typeface="+mn-ea"/>
                <a:ea typeface="+mn-ea"/>
              </a:rPr>
              <a:t>字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+mn-ea"/>
              </a:rPr>
              <a:t>馬斯洛的「</a:t>
            </a:r>
            <a:r>
              <a:rPr lang="zh-TW" altLang="en-US" sz="3600" b="1" dirty="0" smtClean="0">
                <a:solidFill>
                  <a:srgbClr val="C00000"/>
                </a:solidFill>
                <a:latin typeface="+mn-ea"/>
              </a:rPr>
              <a:t>高峰經歷</a:t>
            </a:r>
            <a:r>
              <a:rPr lang="zh-TW" altLang="en-US" sz="3600" b="1" dirty="0" smtClean="0">
                <a:latin typeface="+mn-ea"/>
              </a:rPr>
              <a:t>」（</a:t>
            </a:r>
            <a:r>
              <a:rPr lang="en-US" sz="3600" b="1" dirty="0" smtClean="0">
                <a:latin typeface="+mn-ea"/>
              </a:rPr>
              <a:t>Peak Experience</a:t>
            </a:r>
            <a:r>
              <a:rPr lang="zh-TW" altLang="en-US" sz="3600" b="1" dirty="0" smtClean="0">
                <a:latin typeface="+mn-ea"/>
              </a:rPr>
              <a:t>） </a:t>
            </a:r>
            <a:r>
              <a:rPr lang="en-US" altLang="zh-TW" sz="3600" b="1" dirty="0" smtClean="0">
                <a:latin typeface="+mn-ea"/>
              </a:rPr>
              <a:t>:</a:t>
            </a:r>
            <a:r>
              <a:rPr lang="zh-TW" altLang="en-US" sz="3600" b="1" dirty="0" smtClean="0">
                <a:latin typeface="+mn-ea"/>
              </a:rPr>
              <a:t>「</a:t>
            </a:r>
            <a:r>
              <a:rPr lang="zh-TW" altLang="en-US" sz="3600" b="1" dirty="0">
                <a:latin typeface="+mn-ea"/>
                <a:ea typeface="+mn-ea"/>
              </a:rPr>
              <a:t>自我實現的人是住在一個靈異的世界之中</a:t>
            </a:r>
            <a:r>
              <a:rPr lang="zh-TW" altLang="en-US" sz="3600" b="1" dirty="0" smtClean="0">
                <a:latin typeface="+mn-ea"/>
                <a:ea typeface="+mn-ea"/>
              </a:rPr>
              <a:t>」</a:t>
            </a:r>
            <a:r>
              <a:rPr lang="en-US" altLang="zh-TW" sz="3600" b="1" dirty="0" smtClean="0">
                <a:latin typeface="+mn-ea"/>
                <a:ea typeface="+mn-ea"/>
              </a:rPr>
              <a:t>,</a:t>
            </a:r>
            <a:r>
              <a:rPr lang="zh-TW" altLang="en-US" sz="3600" b="1" dirty="0" smtClean="0">
                <a:latin typeface="+mn-ea"/>
                <a:ea typeface="+mn-ea"/>
              </a:rPr>
              <a:t>「</a:t>
            </a:r>
            <a:r>
              <a:rPr lang="zh-TW" altLang="en-US" sz="3600" b="1" dirty="0">
                <a:latin typeface="+mn-ea"/>
                <a:ea typeface="+mn-ea"/>
              </a:rPr>
              <a:t>理性主義者視高峰經歷為靈異事物</a:t>
            </a:r>
            <a:r>
              <a:rPr lang="zh-TW" altLang="en-US" sz="3600" b="1" dirty="0" smtClean="0">
                <a:latin typeface="+mn-ea"/>
                <a:ea typeface="+mn-ea"/>
              </a:rPr>
              <a:t>」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正向心理</a:t>
            </a:r>
            <a:r>
              <a:rPr lang="zh-TW" altLang="en-US" sz="3600" b="1" dirty="0" smtClean="0">
                <a:latin typeface="+mn-ea"/>
              </a:rPr>
              <a:t>學</a:t>
            </a:r>
            <a:r>
              <a:rPr lang="en-US" altLang="zh-TW" sz="3600" b="1" dirty="0" smtClean="0">
                <a:latin typeface="+mn-ea"/>
              </a:rPr>
              <a:t>﹕</a:t>
            </a:r>
            <a:r>
              <a:rPr lang="zh-TW" altLang="en-US" sz="3600" b="1" dirty="0" smtClean="0">
                <a:latin typeface="+mn-ea"/>
              </a:rPr>
              <a:t> 「</a:t>
            </a:r>
            <a:r>
              <a:rPr lang="zh-TW" altLang="en-US" sz="3600" b="1" dirty="0" smtClean="0">
                <a:solidFill>
                  <a:srgbClr val="C00000"/>
                </a:solidFill>
                <a:latin typeface="+mn-ea"/>
              </a:rPr>
              <a:t>心流</a:t>
            </a:r>
            <a:r>
              <a:rPr lang="zh-TW" altLang="en-US" sz="3600" b="1" dirty="0" smtClean="0">
                <a:latin typeface="+mn-ea"/>
              </a:rPr>
              <a:t>經驗</a:t>
            </a:r>
            <a:r>
              <a:rPr lang="en-US" sz="3600" b="1" dirty="0" smtClean="0">
                <a:latin typeface="+mn-ea"/>
              </a:rPr>
              <a:t>/</a:t>
            </a:r>
            <a:r>
              <a:rPr lang="zh-TW" altLang="en-US" sz="3600" b="1" dirty="0" smtClean="0">
                <a:latin typeface="+mn-ea"/>
              </a:rPr>
              <a:t>流暢經驗」（</a:t>
            </a:r>
            <a:r>
              <a:rPr lang="en-US" sz="3600" b="1" dirty="0" smtClean="0">
                <a:latin typeface="+mn-ea"/>
              </a:rPr>
              <a:t>Flow</a:t>
            </a:r>
            <a:r>
              <a:rPr lang="zh-TW" altLang="en-US" sz="3600" b="1" dirty="0" smtClean="0">
                <a:latin typeface="+mn-ea"/>
              </a:rPr>
              <a:t>） </a:t>
            </a:r>
            <a:r>
              <a:rPr lang="en-US" sz="3600" b="1" dirty="0" smtClean="0">
                <a:latin typeface="+mn-ea"/>
                <a:ea typeface="+mn-ea"/>
              </a:rPr>
              <a:t>:</a:t>
            </a:r>
            <a:r>
              <a:rPr lang="zh-TW" altLang="en-US" sz="3600" b="1" dirty="0" smtClean="0">
                <a:latin typeface="+mn-ea"/>
                <a:ea typeface="+mn-ea"/>
              </a:rPr>
              <a:t>當完</a:t>
            </a:r>
            <a:r>
              <a:rPr lang="zh-TW" altLang="en-US" sz="3600" b="1" dirty="0">
                <a:latin typeface="+mn-ea"/>
                <a:ea typeface="+mn-ea"/>
              </a:rPr>
              <a:t>全沉浸於某種活動當中，而忽視其他事物存在的狀態。</a:t>
            </a:r>
            <a:endParaRPr lang="en-US" sz="36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+mn-ea"/>
                <a:ea typeface="+mn-ea"/>
              </a:rPr>
              <a:t>潛意識、無意識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+mn-ea"/>
                <a:ea typeface="+mn-ea"/>
              </a:rPr>
              <a:t>並非實有，不是所有學派接受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可以解釋任何事情！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佛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>
                <a:latin typeface="+mn-ea"/>
                <a:ea typeface="+mn-ea"/>
              </a:rPr>
              <a:t> 不能知道，也不能隨時回</a:t>
            </a:r>
            <a:r>
              <a:rPr lang="zh-TW" altLang="en-US" sz="3600" b="1" dirty="0" smtClean="0">
                <a:latin typeface="+mn-ea"/>
                <a:ea typeface="+mn-ea"/>
              </a:rPr>
              <a:t>憶，催眠和</a:t>
            </a:r>
            <a:r>
              <a:rPr lang="zh-TW" altLang="en-US" sz="3600" b="1" smtClean="0">
                <a:latin typeface="+mn-ea"/>
                <a:ea typeface="+mn-ea"/>
              </a:rPr>
              <a:t>夢</a:t>
            </a:r>
            <a:r>
              <a:rPr lang="zh-TW" altLang="en-US" sz="3600" b="1" smtClean="0">
                <a:latin typeface="+mn-ea"/>
                <a:ea typeface="+mn-ea"/>
              </a:rPr>
              <a:t>境可揭露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容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個人和集體無意識，</a:t>
            </a:r>
            <a:r>
              <a:rPr lang="zh-TW" altLang="en-US" sz="3600" b="1" dirty="0">
                <a:latin typeface="+mn-ea"/>
                <a:ea typeface="+mn-ea"/>
              </a:rPr>
              <a:t> </a:t>
            </a:r>
            <a:r>
              <a:rPr lang="zh-TW" altLang="en-US" sz="3600" b="1" dirty="0" smtClean="0">
                <a:latin typeface="+mn-ea"/>
                <a:ea typeface="+mn-ea"/>
              </a:rPr>
              <a:t>「靈</a:t>
            </a:r>
            <a:r>
              <a:rPr lang="zh-TW" altLang="en-US" sz="3600" b="1" dirty="0">
                <a:latin typeface="+mn-ea"/>
                <a:ea typeface="+mn-ea"/>
              </a:rPr>
              <a:t>異經歷流入的媒介</a:t>
            </a:r>
            <a:r>
              <a:rPr lang="zh-TW" altLang="en-US" sz="3600" b="1" dirty="0" smtClean="0">
                <a:latin typeface="+mn-ea"/>
                <a:ea typeface="+mn-ea"/>
              </a:rPr>
              <a:t>。」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新紀元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用以解釋靈異事情</a:t>
            </a:r>
            <a:endParaRPr lang="en-US" altLang="zh-TW" sz="36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zh-TW" altLang="en-US" sz="6000" b="1" dirty="0">
                <a:latin typeface="+mn-ea"/>
                <a:ea typeface="+mn-ea"/>
              </a:rPr>
              <a:t>內心幼</a:t>
            </a:r>
            <a:r>
              <a:rPr lang="zh-TW" altLang="en-US" sz="6000" b="1" dirty="0" smtClean="0">
                <a:latin typeface="+mn-ea"/>
                <a:ea typeface="+mn-ea"/>
              </a:rPr>
              <a:t>童</a:t>
            </a:r>
            <a:r>
              <a:rPr lang="zh-TW" altLang="en-US" b="1" dirty="0" smtClean="0">
                <a:latin typeface="+mn-ea"/>
                <a:ea typeface="+mn-ea"/>
              </a:rPr>
              <a:t>（</a:t>
            </a:r>
            <a:r>
              <a:rPr lang="en-US" altLang="zh-TW" b="1" dirty="0" smtClean="0">
                <a:latin typeface="+mn-ea"/>
                <a:ea typeface="+mn-ea"/>
              </a:rPr>
              <a:t>Inner Child</a:t>
            </a:r>
            <a:r>
              <a:rPr lang="zh-TW" altLang="en-US" b="1" dirty="0" smtClean="0">
                <a:latin typeface="+mn-ea"/>
                <a:ea typeface="+mn-ea"/>
              </a:rPr>
              <a:t>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+mn-ea"/>
                <a:ea typeface="+mn-ea"/>
              </a:rPr>
              <a:t>嬰兒的我、孩童的我、青春期的我，都仍然活在我們裏面</a:t>
            </a:r>
            <a:r>
              <a:rPr lang="zh-TW" altLang="en-US" sz="3200" b="1" dirty="0" smtClean="0">
                <a:latin typeface="+mn-ea"/>
                <a:ea typeface="+mn-ea"/>
              </a:rPr>
              <a:t>。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r>
              <a:rPr lang="zh-TW" altLang="en-US" sz="3200" b="1" dirty="0" smtClean="0">
                <a:latin typeface="+mn-ea"/>
                <a:ea typeface="+mn-ea"/>
              </a:rPr>
              <a:t>童年受傷</a:t>
            </a:r>
            <a:r>
              <a:rPr lang="zh-TW" altLang="en-US" sz="3200" b="1" dirty="0">
                <a:latin typeface="+mn-ea"/>
                <a:ea typeface="+mn-ea"/>
              </a:rPr>
              <a:t>害</a:t>
            </a:r>
            <a:r>
              <a:rPr lang="zh-TW" altLang="en-US" sz="3200" b="1" dirty="0" smtClean="0">
                <a:latin typeface="+mn-ea"/>
                <a:ea typeface="+mn-ea"/>
              </a:rPr>
              <a:t>，帶來成</a:t>
            </a:r>
            <a:r>
              <a:rPr lang="zh-TW" altLang="en-US" sz="3200" b="1" dirty="0">
                <a:latin typeface="+mn-ea"/>
                <a:ea typeface="+mn-ea"/>
              </a:rPr>
              <a:t>年後的問</a:t>
            </a:r>
            <a:r>
              <a:rPr lang="zh-TW" altLang="en-US" sz="3200" b="1" dirty="0" smtClean="0">
                <a:latin typeface="+mn-ea"/>
                <a:ea typeface="+mn-ea"/>
              </a:rPr>
              <a:t>題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r>
              <a:rPr lang="zh-TW" altLang="en-US" sz="3200" b="1" dirty="0" smtClean="0">
                <a:latin typeface="+mn-ea"/>
                <a:ea typeface="+mn-ea"/>
              </a:rPr>
              <a:t>容格的聖童觀念（原型之一）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r>
              <a:rPr lang="zh-TW" altLang="en-US" sz="3200" b="1" dirty="0">
                <a:latin typeface="+mn-ea"/>
                <a:ea typeface="+mn-ea"/>
              </a:rPr>
              <a:t>玄學</a:t>
            </a:r>
            <a:r>
              <a:rPr lang="en-US" altLang="zh-TW" sz="3200" b="1" dirty="0">
                <a:latin typeface="+mn-ea"/>
                <a:ea typeface="+mn-ea"/>
              </a:rPr>
              <a:t>﹕</a:t>
            </a:r>
            <a:r>
              <a:rPr lang="zh-TW" altLang="en-US" sz="3200" b="1" dirty="0">
                <a:latin typeface="+mn-ea"/>
                <a:ea typeface="+mn-ea"/>
              </a:rPr>
              <a:t>時間不是直</a:t>
            </a:r>
            <a:r>
              <a:rPr lang="zh-TW" altLang="en-US" sz="3200" b="1" dirty="0" smtClean="0">
                <a:latin typeface="+mn-ea"/>
                <a:ea typeface="+mn-ea"/>
              </a:rPr>
              <a:t>線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r>
              <a:rPr lang="zh-TW" altLang="en-US" sz="3200" b="1" dirty="0" smtClean="0">
                <a:latin typeface="+mn-ea"/>
                <a:ea typeface="+mn-ea"/>
              </a:rPr>
              <a:t>用冥想接觸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r>
              <a:rPr lang="zh-TW" altLang="en-US" sz="3200" b="1" dirty="0" smtClean="0">
                <a:latin typeface="+mn-ea"/>
                <a:ea typeface="+mn-ea"/>
              </a:rPr>
              <a:t>可能是另一個體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r>
              <a:rPr lang="zh-TW" altLang="en-US" sz="3200" b="1" dirty="0" smtClean="0">
                <a:latin typeface="+mn-ea"/>
                <a:ea typeface="+mn-ea"/>
              </a:rPr>
              <a:t>邪靈談論它</a:t>
            </a:r>
            <a:endParaRPr lang="en-US" altLang="zh-TW" sz="3200" b="1" dirty="0" smtClean="0">
              <a:latin typeface="+mn-ea"/>
              <a:ea typeface="+mn-ea"/>
            </a:endParaRPr>
          </a:p>
          <a:p>
            <a:endParaRPr lang="en-US" altLang="zh-TW" b="1" dirty="0" smtClean="0">
              <a:latin typeface="+mn-ea"/>
              <a:ea typeface="+mn-ea"/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11294"/>
            <a:ext cx="3352800" cy="3346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+mn-ea"/>
                <a:ea typeface="+mn-ea"/>
              </a:rPr>
              <a:t>真我假</a:t>
            </a:r>
            <a:r>
              <a:rPr lang="zh-TW" altLang="en-US" sz="6000" b="1" dirty="0" smtClean="0">
                <a:latin typeface="+mn-ea"/>
                <a:ea typeface="+mn-ea"/>
              </a:rPr>
              <a:t>我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+mn-ea"/>
                <a:ea typeface="+mn-ea"/>
              </a:rPr>
              <a:t>心理學和東方宗教交匯之處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>
                <a:latin typeface="+mn-ea"/>
                <a:ea typeface="+mn-ea"/>
              </a:rPr>
              <a:t>理想</a:t>
            </a:r>
            <a:r>
              <a:rPr lang="zh-TW" altLang="en-US" sz="3600" b="1" dirty="0" smtClean="0">
                <a:latin typeface="+mn-ea"/>
                <a:ea typeface="+mn-ea"/>
              </a:rPr>
              <a:t>的我</a:t>
            </a:r>
            <a:r>
              <a:rPr lang="en-US" altLang="zh-TW" sz="3600" b="1" dirty="0" smtClean="0">
                <a:latin typeface="+mn-ea"/>
                <a:ea typeface="+mn-ea"/>
              </a:rPr>
              <a:t>VS</a:t>
            </a:r>
            <a:r>
              <a:rPr lang="zh-TW" altLang="en-US" sz="3600" b="1" dirty="0" smtClean="0">
                <a:latin typeface="+mn-ea"/>
                <a:ea typeface="+mn-ea"/>
              </a:rPr>
              <a:t>真我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>
                <a:latin typeface="+mn-ea"/>
                <a:ea typeface="+mn-ea"/>
              </a:rPr>
              <a:t>活出真我，不問好壞 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>
                <a:latin typeface="+mn-ea"/>
                <a:ea typeface="+mn-ea"/>
              </a:rPr>
              <a:t>自主自治、消除內</a:t>
            </a:r>
            <a:r>
              <a:rPr lang="zh-TW" altLang="en-US" sz="3600" b="1" dirty="0" smtClean="0">
                <a:latin typeface="+mn-ea"/>
                <a:ea typeface="+mn-ea"/>
              </a:rPr>
              <a:t>疚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以冥想尋找和醫治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endParaRPr lang="en-US" b="1" dirty="0">
              <a:latin typeface="+mn-ea"/>
              <a:ea typeface="+mn-ea"/>
            </a:endParaRPr>
          </a:p>
        </p:txBody>
      </p:sp>
      <p:pic>
        <p:nvPicPr>
          <p:cNvPr id="37890" name="Picture 2" descr="https://images-na.ssl-images-amazon.com/images/I/41Z64E3OwJL._SX323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89982"/>
            <a:ext cx="2714625" cy="416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0"/>
            <a:ext cx="6400800" cy="457200"/>
          </a:xfrm>
        </p:spPr>
        <p:txBody>
          <a:bodyPr>
            <a:normAutofit/>
          </a:bodyPr>
          <a:lstStyle/>
          <a:p>
            <a:r>
              <a:rPr lang="zh-TW" altLang="en-US" sz="1200" b="1" dirty="0" smtClean="0">
                <a:latin typeface="+mn-ea"/>
                <a:ea typeface="+mn-ea"/>
              </a:rPr>
              <a:t>介紹</a:t>
            </a:r>
            <a:r>
              <a:rPr lang="en-US" altLang="zh-TW" sz="1200" dirty="0" smtClean="0">
                <a:latin typeface="+mn-ea"/>
                <a:ea typeface="+mn-ea"/>
              </a:rPr>
              <a:t>﹕http://www.chinesechristiandiscernment.net/UA_Chn_samples/Chn_UA_TOC.htm</a:t>
            </a:r>
            <a:endParaRPr lang="en-US" sz="1200" b="1" dirty="0">
              <a:latin typeface="+mn-e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953000"/>
            <a:ext cx="7772400" cy="1295400"/>
          </a:xfrm>
        </p:spPr>
        <p:txBody>
          <a:bodyPr>
            <a:noAutofit/>
          </a:bodyPr>
          <a:lstStyle/>
          <a:p>
            <a:r>
              <a:rPr lang="en-US" altLang="zh-TW" sz="6600" dirty="0" smtClean="0">
                <a:latin typeface="+mn-ea"/>
              </a:rPr>
              <a:t>《</a:t>
            </a:r>
            <a:r>
              <a:rPr lang="zh-TW" altLang="en-US" sz="6600" dirty="0" smtClean="0">
                <a:latin typeface="+mn-ea"/>
              </a:rPr>
              <a:t>邪魔登講台</a:t>
            </a:r>
            <a:r>
              <a:rPr lang="en-US" altLang="zh-TW" sz="6600" dirty="0" smtClean="0">
                <a:latin typeface="+mn-ea"/>
              </a:rPr>
              <a:t>》</a:t>
            </a:r>
            <a:endParaRPr lang="en-US" sz="6600" b="1" dirty="0">
              <a:latin typeface="+mn-ea"/>
              <a:ea typeface="+mn-ea"/>
            </a:endParaRPr>
          </a:p>
        </p:txBody>
      </p:sp>
      <p:pic>
        <p:nvPicPr>
          <p:cNvPr id="38914" name="Picture 2" descr="http://www.chinesechristiandiscernment.net/UA_Chi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482703" cy="4953000"/>
          </a:xfrm>
          <a:prstGeom prst="rect">
            <a:avLst/>
          </a:prstGeom>
          <a:noFill/>
        </p:spPr>
      </p:pic>
      <p:pic>
        <p:nvPicPr>
          <p:cNvPr id="38916" name="Picture 4" descr="http://www.chinesechristiandiscernment.net/unhol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1616"/>
            <a:ext cx="2667000" cy="410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各種冥想技術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600" b="1" dirty="0" smtClean="0">
                <a:latin typeface="+mn-ea"/>
                <a:ea typeface="+mn-ea"/>
              </a:rPr>
              <a:t>瑜</a:t>
            </a:r>
            <a:r>
              <a:rPr lang="zh-TW" altLang="en-US" sz="3600" b="1" dirty="0">
                <a:latin typeface="+mn-ea"/>
                <a:ea typeface="+mn-ea"/>
              </a:rPr>
              <a:t>伽、超覺靜坐（</a:t>
            </a:r>
            <a:r>
              <a:rPr lang="en-US" altLang="zh-TW" sz="3600" b="1" dirty="0">
                <a:latin typeface="+mn-ea"/>
                <a:ea typeface="+mn-ea"/>
              </a:rPr>
              <a:t>TM）——</a:t>
            </a:r>
            <a:r>
              <a:rPr lang="zh-TW" altLang="en-US" sz="3600" b="1" dirty="0">
                <a:latin typeface="+mn-ea"/>
                <a:ea typeface="+mn-ea"/>
              </a:rPr>
              <a:t>印度教</a:t>
            </a:r>
          </a:p>
          <a:p>
            <a:pPr>
              <a:defRPr/>
            </a:pPr>
            <a:r>
              <a:rPr lang="zh-TW" altLang="en-US" sz="3600" b="1" dirty="0">
                <a:latin typeface="+mn-ea"/>
                <a:ea typeface="+mn-ea"/>
              </a:rPr>
              <a:t>觀想、觀照（</a:t>
            </a:r>
            <a:r>
              <a:rPr lang="en-US" altLang="zh-TW" sz="3600" b="1" dirty="0">
                <a:latin typeface="+mn-ea"/>
                <a:ea typeface="+mn-ea"/>
              </a:rPr>
              <a:t>Visualization）——</a:t>
            </a:r>
            <a:r>
              <a:rPr lang="zh-TW" altLang="en-US" sz="3600" b="1" dirty="0">
                <a:latin typeface="+mn-ea"/>
                <a:ea typeface="+mn-ea"/>
              </a:rPr>
              <a:t>佛教</a:t>
            </a:r>
          </a:p>
          <a:p>
            <a:pPr>
              <a:defRPr/>
            </a:pPr>
            <a:r>
              <a:rPr lang="zh-TW" altLang="en-US" sz="3600" b="1" dirty="0">
                <a:latin typeface="+mn-ea"/>
                <a:ea typeface="+mn-ea"/>
              </a:rPr>
              <a:t>催眠術、自我催眠——西方</a:t>
            </a:r>
            <a:endParaRPr lang="en-US" altLang="zh-TW" sz="36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3600" b="1" dirty="0">
                <a:latin typeface="+mn-ea"/>
                <a:ea typeface="+mn-ea"/>
              </a:rPr>
              <a:t>積極思想（</a:t>
            </a:r>
            <a:r>
              <a:rPr lang="en-US" altLang="zh-TW" sz="3600" b="1" dirty="0">
                <a:latin typeface="+mn-ea"/>
                <a:ea typeface="+mn-ea"/>
              </a:rPr>
              <a:t>Positive thinking</a:t>
            </a:r>
            <a:r>
              <a:rPr lang="en-US" altLang="zh-TW" sz="3600" b="1" dirty="0" smtClean="0">
                <a:latin typeface="+mn-ea"/>
                <a:ea typeface="+mn-ea"/>
              </a:rPr>
              <a:t>）、</a:t>
            </a:r>
            <a:r>
              <a:rPr lang="en-US" altLang="zh-TW" sz="3600" b="1" dirty="0" err="1" smtClean="0">
                <a:latin typeface="+mn-ea"/>
                <a:ea typeface="+mn-ea"/>
              </a:rPr>
              <a:t>Focusing、Centering、Guided</a:t>
            </a:r>
            <a:r>
              <a:rPr lang="en-US" altLang="zh-TW" sz="3600" b="1" dirty="0" smtClean="0">
                <a:latin typeface="+mn-ea"/>
                <a:ea typeface="+mn-ea"/>
              </a:rPr>
              <a:t> Imagery</a:t>
            </a:r>
            <a:endParaRPr lang="en-US" altLang="zh-TW" sz="3600" b="1" dirty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正念（</a:t>
            </a:r>
            <a:r>
              <a:rPr lang="en-US" altLang="zh-TW" sz="3600" b="1" dirty="0" smtClean="0">
                <a:latin typeface="+mn-ea"/>
                <a:ea typeface="+mn-ea"/>
              </a:rPr>
              <a:t>Mindfulness</a:t>
            </a:r>
            <a:r>
              <a:rPr lang="zh-TW" altLang="en-US" sz="3600" b="1" dirty="0" smtClean="0">
                <a:latin typeface="+mn-ea"/>
                <a:ea typeface="+mn-ea"/>
              </a:rPr>
              <a:t>）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等等</a:t>
            </a:r>
            <a:endParaRPr lang="en-US" sz="36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62200"/>
            <a:ext cx="6172200" cy="38100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大部分的新紀元通靈教導，可以在世俗心理學中找到，超過半數可以在基督教心理學中找到。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609600"/>
            <a:ext cx="6172200" cy="1371600"/>
          </a:xfrm>
        </p:spPr>
        <p:txBody>
          <a:bodyPr/>
          <a:lstStyle/>
          <a:p>
            <a:r>
              <a:rPr lang="zh-TW" altLang="en-US" dirty="0" smtClean="0">
                <a:latin typeface="+mn-ea"/>
              </a:rPr>
              <a:t>在新紀元運動中，通靈者（交鬼的人）讓導靈（魔鬼）佔領他們的身體，用他們的口發表言論。其中有名氣的通靈人士甚至將這樣得來的教導搜集成書。邪靈們有什麼教導？和心理學有什麼吻合之處？</a:t>
            </a:r>
            <a:endParaRPr lang="en-US" dirty="0" smtClean="0">
              <a:latin typeface="+mn-e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2762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latin typeface="+mn-ea"/>
                <a:ea typeface="+mn-ea"/>
              </a:rPr>
              <a:t>《</a:t>
            </a:r>
            <a:r>
              <a:rPr lang="zh-TW" altLang="en-US" sz="6000" b="1" dirty="0" smtClean="0">
                <a:latin typeface="+mn-ea"/>
                <a:ea typeface="+mn-ea"/>
              </a:rPr>
              <a:t>邪魔登講台</a:t>
            </a:r>
            <a:r>
              <a:rPr lang="en-US" altLang="zh-TW" sz="6000" b="1" dirty="0" smtClean="0">
                <a:latin typeface="+mn-ea"/>
                <a:ea typeface="+mn-ea"/>
              </a:rPr>
              <a:t>》</a:t>
            </a:r>
            <a:br>
              <a:rPr lang="en-US" altLang="zh-TW" sz="6000" b="1" dirty="0" smtClean="0">
                <a:latin typeface="+mn-ea"/>
                <a:ea typeface="+mn-ea"/>
              </a:rPr>
            </a:br>
            <a:r>
              <a:rPr lang="zh-TW" altLang="en-US" sz="6000" b="1" dirty="0" smtClean="0">
                <a:latin typeface="+mn-ea"/>
                <a:ea typeface="+mn-ea"/>
              </a:rPr>
              <a:t>例</a:t>
            </a:r>
            <a:r>
              <a:rPr lang="en-US" altLang="zh-TW" sz="6000" b="1" dirty="0" smtClean="0">
                <a:latin typeface="+mn-ea"/>
                <a:ea typeface="+mn-ea"/>
              </a:rPr>
              <a:t>﹕</a:t>
            </a:r>
            <a:r>
              <a:rPr lang="zh-TW" altLang="en-US" sz="6000" b="1" dirty="0" smtClean="0">
                <a:latin typeface="+mn-ea"/>
                <a:ea typeface="+mn-ea"/>
              </a:rPr>
              <a:t>冥想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62200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+mn-ea"/>
              </a:rPr>
              <a:t>邪鬼</a:t>
            </a:r>
            <a:r>
              <a:rPr lang="en-US" altLang="zh-TW" sz="3600" b="1" dirty="0" smtClean="0">
                <a:latin typeface="+mn-ea"/>
              </a:rPr>
              <a:t>Lazarus</a:t>
            </a:r>
            <a:r>
              <a:rPr lang="zh-TW" altLang="en-US" sz="3600" b="1" dirty="0" smtClean="0">
                <a:latin typeface="+mn-ea"/>
                <a:ea typeface="+mn-ea"/>
              </a:rPr>
              <a:t>在「打開柵欄」冥想法中教導說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首先，找一個舒服的位置、鬆馳、從七數到一。然後，觀想（</a:t>
            </a:r>
            <a:r>
              <a:rPr lang="en-US" altLang="zh-TW" sz="3600" b="1" dirty="0" smtClean="0">
                <a:latin typeface="+mn-ea"/>
                <a:ea typeface="+mn-ea"/>
              </a:rPr>
              <a:t>visualize</a:t>
            </a:r>
            <a:r>
              <a:rPr lang="zh-TW" altLang="en-US" sz="3600" b="1" dirty="0" smtClean="0">
                <a:latin typeface="+mn-ea"/>
                <a:ea typeface="+mn-ea"/>
              </a:rPr>
              <a:t>）自己在一個樹林裡，觀想林中樹木、地面、樹枝、樹葉。牠提醒我們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「你觀想得愈清晰逼真，你的冥想就愈成功。」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例</a:t>
            </a:r>
            <a:r>
              <a:rPr lang="en-US" altLang="zh-TW" sz="6000" b="1" dirty="0" smtClean="0">
                <a:latin typeface="+mn-ea"/>
                <a:ea typeface="+mn-ea"/>
              </a:rPr>
              <a:t>﹕</a:t>
            </a:r>
            <a:r>
              <a:rPr lang="zh-TW" altLang="en-US" sz="6000" b="1" dirty="0" smtClean="0">
                <a:latin typeface="+mn-ea"/>
                <a:ea typeface="+mn-ea"/>
              </a:rPr>
              <a:t>不健全家庭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3600" b="1" dirty="0" smtClean="0">
                <a:latin typeface="+mn-ea"/>
                <a:ea typeface="+mn-ea"/>
              </a:rPr>
              <a:t>邪鬼</a:t>
            </a:r>
            <a:r>
              <a:rPr lang="en-US" altLang="zh-TW" sz="3600" b="1" dirty="0" smtClean="0">
                <a:latin typeface="+mn-ea"/>
                <a:ea typeface="+mn-ea"/>
              </a:rPr>
              <a:t>Lazarus﹕</a:t>
            </a:r>
            <a:r>
              <a:rPr lang="zh-TW" altLang="en-US" sz="3600" b="1" dirty="0" smtClean="0">
                <a:latin typeface="+mn-ea"/>
                <a:ea typeface="+mn-ea"/>
              </a:rPr>
              <a:t>「這內心幼童（或作內在孩子、</a:t>
            </a:r>
            <a:r>
              <a:rPr lang="en-US" altLang="zh-TW" sz="3600" b="1" dirty="0" smtClean="0">
                <a:latin typeface="+mn-ea"/>
                <a:ea typeface="+mn-ea"/>
              </a:rPr>
              <a:t>Child within</a:t>
            </a:r>
            <a:r>
              <a:rPr lang="zh-TW" altLang="en-US" sz="3600" b="1" dirty="0" smtClean="0">
                <a:latin typeface="+mn-ea"/>
                <a:ea typeface="+mn-ea"/>
              </a:rPr>
              <a:t>、</a:t>
            </a:r>
            <a:r>
              <a:rPr lang="en-US" altLang="zh-TW" sz="3600" b="1" dirty="0" smtClean="0">
                <a:latin typeface="+mn-ea"/>
                <a:ea typeface="+mn-ea"/>
              </a:rPr>
              <a:t>Inner child</a:t>
            </a:r>
            <a:r>
              <a:rPr lang="zh-TW" altLang="en-US" sz="3600" b="1" dirty="0" smtClean="0">
                <a:latin typeface="+mn-ea"/>
                <a:ea typeface="+mn-ea"/>
              </a:rPr>
              <a:t>）沒有獲得足夠的愛」，我們需要讓他（或她）獲得所需要的，否則，這孩子將「倔強地拒絕長大」。結果，有些人在他們的成年人生命中，「不斷將他人視作父母」，「很多人在他們的人際關係中，是尋求一個母親，不是妻子、愛人、或朋友。」」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例</a:t>
            </a:r>
            <a:r>
              <a:rPr lang="en-US" altLang="zh-TW" sz="6000" b="1" dirty="0" smtClean="0">
                <a:latin typeface="+mn-ea"/>
                <a:ea typeface="+mn-ea"/>
              </a:rPr>
              <a:t>﹕</a:t>
            </a:r>
            <a:r>
              <a:rPr lang="zh-TW" altLang="en-US" sz="6000" b="1" dirty="0" smtClean="0">
                <a:latin typeface="+mn-ea"/>
                <a:ea typeface="+mn-ea"/>
              </a:rPr>
              <a:t>自愛</a:t>
            </a:r>
            <a:r>
              <a:rPr lang="en-US" altLang="zh-TW" sz="6000" b="1" dirty="0" smtClean="0">
                <a:latin typeface="+mn-ea"/>
                <a:ea typeface="+mn-ea"/>
              </a:rPr>
              <a:t>/</a:t>
            </a:r>
            <a:r>
              <a:rPr lang="zh-TW" altLang="en-US" sz="6000" b="1" dirty="0" smtClean="0">
                <a:latin typeface="+mn-ea"/>
                <a:ea typeface="+mn-ea"/>
              </a:rPr>
              <a:t>自尊</a:t>
            </a:r>
            <a:r>
              <a:rPr lang="en-US" altLang="zh-TW" sz="6000" b="1" dirty="0" smtClean="0">
                <a:latin typeface="+mn-ea"/>
                <a:ea typeface="+mn-ea"/>
              </a:rPr>
              <a:t>/</a:t>
            </a:r>
            <a:r>
              <a:rPr lang="zh-TW" altLang="en-US" sz="6000" b="1" dirty="0" smtClean="0">
                <a:latin typeface="+mn-ea"/>
                <a:ea typeface="+mn-ea"/>
              </a:rPr>
              <a:t>自信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4500" b="1" dirty="0" smtClean="0">
                <a:latin typeface="+mn-ea"/>
                <a:ea typeface="+mn-ea"/>
              </a:rPr>
              <a:t>邪鬼</a:t>
            </a:r>
            <a:r>
              <a:rPr lang="en-US" altLang="zh-TW" sz="4500" b="1" dirty="0" smtClean="0">
                <a:latin typeface="+mn-ea"/>
                <a:ea typeface="+mn-ea"/>
              </a:rPr>
              <a:t>Orin</a:t>
            </a:r>
            <a:r>
              <a:rPr lang="zh-TW" altLang="en-US" sz="4500" b="1" dirty="0" smtClean="0">
                <a:latin typeface="+mn-ea"/>
                <a:ea typeface="+mn-ea"/>
              </a:rPr>
              <a:t>在</a:t>
            </a:r>
            <a:r>
              <a:rPr lang="en-US" altLang="zh-TW" sz="4500" b="1" dirty="0" smtClean="0">
                <a:latin typeface="+mn-ea"/>
                <a:ea typeface="+mn-ea"/>
              </a:rPr>
              <a:t>《</a:t>
            </a:r>
            <a:r>
              <a:rPr lang="zh-TW" altLang="en-US" sz="4500" b="1" dirty="0" smtClean="0">
                <a:latin typeface="+mn-ea"/>
                <a:ea typeface="+mn-ea"/>
              </a:rPr>
              <a:t>喜悅之道</a:t>
            </a:r>
            <a:r>
              <a:rPr lang="en-US" altLang="zh-TW" sz="4500" b="1" dirty="0" smtClean="0">
                <a:latin typeface="+mn-ea"/>
                <a:ea typeface="+mn-ea"/>
              </a:rPr>
              <a:t>》</a:t>
            </a:r>
            <a:r>
              <a:rPr lang="zh-TW" altLang="en-US" sz="4500" b="1" dirty="0" smtClean="0">
                <a:latin typeface="+mn-ea"/>
                <a:ea typeface="+mn-ea"/>
              </a:rPr>
              <a:t>書中，目錄</a:t>
            </a:r>
            <a:r>
              <a:rPr lang="en-US" altLang="zh-TW" sz="4500" b="1" dirty="0" smtClean="0">
                <a:latin typeface="+mn-ea"/>
                <a:ea typeface="+mn-ea"/>
              </a:rPr>
              <a:t>﹕</a:t>
            </a:r>
            <a:r>
              <a:rPr lang="zh-TW" altLang="en-US" sz="4500" b="1" dirty="0" smtClean="0">
                <a:latin typeface="+mn-ea"/>
                <a:ea typeface="+mn-ea"/>
              </a:rPr>
              <a:t> 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第五章            自愛的藝術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愛自己就要按你的現狀來接納你自己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愛自己就要離開內疚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你對現實的信念，決定你的經歷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只有那些對自己有好感的人，才能謙卑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接受別人的愛，就是對別人最好的禮物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不必太認真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第六章            自我尊敬、自我尊重、和自我價值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來自你的力量，不是你的軟弱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          你怎樣對自己，別人也怎樣對你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</a:t>
            </a:r>
            <a:r>
              <a:rPr lang="en-US" altLang="zh-TW" sz="4500" b="1" dirty="0" smtClean="0">
                <a:latin typeface="+mn-ea"/>
                <a:ea typeface="+mn-ea"/>
              </a:rPr>
              <a:t>	     </a:t>
            </a:r>
            <a:r>
              <a:rPr lang="zh-TW" altLang="en-US" sz="4500" b="1" dirty="0" smtClean="0">
                <a:latin typeface="+mn-ea"/>
                <a:ea typeface="+mn-ea"/>
              </a:rPr>
              <a:t>所有情況，都是學習機會，讓你獲得更多的能力和愛</a:t>
            </a:r>
          </a:p>
          <a:p>
            <a:r>
              <a:rPr lang="zh-TW" altLang="en-US" sz="4500" b="1" dirty="0" smtClean="0">
                <a:latin typeface="+mn-ea"/>
                <a:ea typeface="+mn-ea"/>
              </a:rPr>
              <a:t>  </a:t>
            </a:r>
            <a:r>
              <a:rPr lang="en-US" altLang="zh-TW" sz="4500" b="1" dirty="0" smtClean="0">
                <a:latin typeface="+mn-ea"/>
                <a:ea typeface="+mn-ea"/>
              </a:rPr>
              <a:t>	     </a:t>
            </a:r>
            <a:r>
              <a:rPr lang="zh-TW" altLang="en-US" sz="4500" b="1" dirty="0" smtClean="0">
                <a:latin typeface="+mn-ea"/>
                <a:ea typeface="+mn-ea"/>
              </a:rPr>
              <a:t>自我價值就是注重你的感受</a:t>
            </a:r>
          </a:p>
          <a:p>
            <a:endParaRPr 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例</a:t>
            </a:r>
            <a:r>
              <a:rPr lang="en-US" altLang="zh-TW" sz="6000" b="1" dirty="0" smtClean="0">
                <a:latin typeface="+mn-ea"/>
                <a:ea typeface="+mn-ea"/>
              </a:rPr>
              <a:t>:</a:t>
            </a:r>
            <a:r>
              <a:rPr lang="zh-TW" altLang="en-US" sz="6000" b="1" dirty="0" smtClean="0">
                <a:latin typeface="+mn-ea"/>
                <a:ea typeface="+mn-ea"/>
              </a:rPr>
              <a:t>婚姻、性愛、同性戀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+mn-ea"/>
                <a:ea typeface="+mn-ea"/>
              </a:rPr>
              <a:t>假冒「上帝」的導靈 </a:t>
            </a:r>
            <a:r>
              <a:rPr lang="en-US" altLang="zh-TW" sz="3600" b="1" dirty="0" smtClean="0">
                <a:latin typeface="+mn-ea"/>
                <a:ea typeface="+mn-ea"/>
              </a:rPr>
              <a:t>[</a:t>
            </a:r>
            <a:r>
              <a:rPr lang="zh-TW" altLang="en-US" sz="3600" b="1" dirty="0" smtClean="0">
                <a:latin typeface="+mn-ea"/>
                <a:ea typeface="+mn-ea"/>
              </a:rPr>
              <a:t>鬼靈</a:t>
            </a:r>
            <a:r>
              <a:rPr lang="en-US" altLang="zh-TW" sz="3600" b="1" dirty="0" smtClean="0">
                <a:latin typeface="+mn-ea"/>
                <a:ea typeface="+mn-ea"/>
              </a:rPr>
              <a:t>] </a:t>
            </a:r>
            <a:r>
              <a:rPr lang="zh-TW" altLang="en-US" sz="3600" b="1" dirty="0" smtClean="0">
                <a:latin typeface="+mn-ea"/>
                <a:ea typeface="+mn-ea"/>
              </a:rPr>
              <a:t>相信，如果兩個成人雙方同意，任何形式的性行為都是可以的，包括變態的性、沒有愛為基礎的性、同性戀。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支持從手淫到混合瑜伽冥想的性交方式（</a:t>
            </a:r>
            <a:r>
              <a:rPr lang="en-US" altLang="zh-TW" sz="3600" b="1" dirty="0" smtClean="0">
                <a:latin typeface="+mn-ea"/>
                <a:ea typeface="+mn-ea"/>
              </a:rPr>
              <a:t>Tantric sex</a:t>
            </a:r>
            <a:r>
              <a:rPr lang="zh-TW" altLang="en-US" sz="3600" b="1" dirty="0" smtClean="0">
                <a:latin typeface="+mn-ea"/>
                <a:ea typeface="+mn-ea"/>
              </a:rPr>
              <a:t>）。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同居、墮胎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172200" cy="304419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「你們和不信的原不相配，不要同負一軛，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基督和彼列有甚麼相和呢，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你們務要從他們中間出來，與他們分別，不要沾不潔淨的物，我就收納你們。」（林後六</a:t>
            </a:r>
            <a:r>
              <a:rPr lang="en-US" dirty="0" smtClean="0"/>
              <a:t>14-17</a:t>
            </a:r>
            <a:r>
              <a:rPr lang="zh-TW" altLang="en-US" dirty="0" smtClean="0"/>
              <a:t>）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冥想技術，模</a:t>
            </a:r>
            <a:r>
              <a:rPr lang="zh-TW" altLang="en-US" sz="6000" b="1" dirty="0">
                <a:latin typeface="+mn-ea"/>
                <a:ea typeface="+mn-ea"/>
              </a:rPr>
              <a:t>式相似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3600" b="1" dirty="0">
                <a:latin typeface="+mn-ea"/>
                <a:ea typeface="+mn-ea"/>
              </a:rPr>
              <a:t>身體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鬆弛</a:t>
            </a:r>
            <a:r>
              <a:rPr lang="zh-TW" altLang="en-US" sz="3600" b="1" dirty="0">
                <a:latin typeface="+mn-ea"/>
                <a:ea typeface="+mn-ea"/>
              </a:rPr>
              <a:t>，或/和專心留意自己的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呼吸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集中精神去想</a:t>
            </a:r>
            <a:r>
              <a:rPr lang="zh-TW" altLang="en-US" sz="3600" b="1" dirty="0">
                <a:latin typeface="+mn-ea"/>
                <a:ea typeface="+mn-ea"/>
              </a:rPr>
              <a:t>像一幅圖畫、或自己身體的一部分，或凝神於某一件東西，重復咒語（</a:t>
            </a:r>
            <a:r>
              <a:rPr lang="en-US" altLang="zh-TW" sz="3600" b="1" dirty="0">
                <a:latin typeface="+mn-ea"/>
                <a:ea typeface="+mn-ea"/>
              </a:rPr>
              <a:t>Mantra）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600" b="1" dirty="0">
                <a:latin typeface="+mn-ea"/>
                <a:ea typeface="+mn-ea"/>
              </a:rPr>
              <a:t>所有技術不外乎使感覺器官疲倦，於是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頭腦停頓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3600" b="1" dirty="0">
                <a:latin typeface="+mn-ea"/>
                <a:ea typeface="+mn-ea"/>
              </a:rPr>
              <a:t>最後，進入變異意識狀態</a:t>
            </a:r>
            <a:endParaRPr lang="en-US" sz="36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心理學和新紀元</a:t>
            </a:r>
            <a:endParaRPr lang="en-US" sz="60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+mn-ea"/>
                <a:ea typeface="+mn-ea"/>
              </a:rPr>
              <a:t>佛洛伊德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使用催眠術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容格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交鬼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>
                <a:latin typeface="+mn-ea"/>
                <a:ea typeface="+mn-ea"/>
              </a:rPr>
              <a:t>馬斯</a:t>
            </a:r>
            <a:r>
              <a:rPr lang="zh-TW" altLang="en-US" sz="3600" b="1" dirty="0" smtClean="0">
                <a:latin typeface="+mn-ea"/>
                <a:ea typeface="+mn-ea"/>
              </a:rPr>
              <a:t>洛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人本主義心理學，人類潛能運動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 smtClean="0">
                <a:latin typeface="+mn-ea"/>
                <a:ea typeface="+mn-ea"/>
              </a:rPr>
              <a:t>超心理學最靈異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>
                <a:latin typeface="+mn-ea"/>
                <a:ea typeface="+mn-ea"/>
              </a:rPr>
              <a:t>其</a:t>
            </a:r>
            <a:r>
              <a:rPr lang="zh-TW" altLang="en-US" sz="3600" b="1" dirty="0" smtClean="0">
                <a:latin typeface="+mn-ea"/>
                <a:ea typeface="+mn-ea"/>
              </a:rPr>
              <a:t>他學派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zh-TW" altLang="en-US" sz="3600" b="1" dirty="0" smtClean="0">
                <a:latin typeface="+mn-ea"/>
                <a:ea typeface="+mn-ea"/>
              </a:rPr>
              <a:t>多少有染</a:t>
            </a:r>
            <a:endParaRPr lang="en-US" altLang="zh-TW" sz="3600" b="1" dirty="0" smtClean="0">
              <a:latin typeface="+mn-ea"/>
              <a:ea typeface="+mn-ea"/>
            </a:endParaRPr>
          </a:p>
          <a:p>
            <a:r>
              <a:rPr lang="zh-TW" altLang="en-US" sz="3600" b="1" dirty="0">
                <a:latin typeface="+mn-ea"/>
                <a:ea typeface="+mn-ea"/>
              </a:rPr>
              <a:t>催</a:t>
            </a:r>
            <a:r>
              <a:rPr lang="zh-TW" altLang="en-US" sz="3600" b="1" dirty="0" smtClean="0">
                <a:latin typeface="+mn-ea"/>
                <a:ea typeface="+mn-ea"/>
              </a:rPr>
              <a:t>眠術和冥想類技術到處</a:t>
            </a:r>
            <a:endParaRPr lang="en-US" sz="36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下面從美國心理學協會（</a:t>
            </a:r>
            <a:r>
              <a:rPr lang="en-US" altLang="zh-TW" dirty="0" smtClean="0"/>
              <a:t>APA</a:t>
            </a:r>
            <a:r>
              <a:rPr lang="zh-TW" altLang="en-US" dirty="0" smtClean="0"/>
              <a:t>）和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今天心理學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Psychology Today</a:t>
            </a:r>
            <a:r>
              <a:rPr lang="zh-TW" altLang="en-US" dirty="0" smtClean="0"/>
              <a:t>）截圖，以證明各種新紀元技術，在心理學界大行其道。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+mn-ea"/>
                <a:ea typeface="+mn-ea"/>
              </a:rPr>
              <a:t>催眠術乃心理治療技術</a:t>
            </a:r>
            <a:endParaRPr lang="en-US" sz="5400" b="1" dirty="0">
              <a:latin typeface="+mn-ea"/>
              <a:ea typeface="+mn-ea"/>
            </a:endParaRPr>
          </a:p>
        </p:txBody>
      </p:sp>
      <p:pic>
        <p:nvPicPr>
          <p:cNvPr id="3" name="Picture 2" descr="Untitled催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534400" cy="463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+mn-ea"/>
              <a:ea typeface="+mn-ea"/>
            </a:endParaRPr>
          </a:p>
        </p:txBody>
      </p:sp>
      <p:pic>
        <p:nvPicPr>
          <p:cNvPr id="4" name="Picture 3" descr="Untitledhhhhhhhhhh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337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14400" cy="612616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+mn-ea"/>
                <a:ea typeface="+mn-ea"/>
              </a:rPr>
              <a:t>冥想技術流行</a:t>
            </a:r>
            <a:endParaRPr lang="en-US" sz="6000" b="1" dirty="0">
              <a:latin typeface="+mn-ea"/>
              <a:ea typeface="+mn-ea"/>
            </a:endParaRPr>
          </a:p>
        </p:txBody>
      </p:sp>
      <p:pic>
        <p:nvPicPr>
          <p:cNvPr id="3" name="Picture 2" descr="Untitled冥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850" y="381000"/>
            <a:ext cx="791615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450</TotalTime>
  <Words>1417</Words>
  <Application>Microsoft Office PowerPoint</Application>
  <PresentationFormat>On-screen Show (4:3)</PresentationFormat>
  <Paragraphs>104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心理學 和 新紀元運動</vt:lpstr>
      <vt:lpstr>將東方宗教、西方玄學、和各種邪術，重新包裝，以迎合現代社會人士。 </vt:lpstr>
      <vt:lpstr>各種冥想技術</vt:lpstr>
      <vt:lpstr>冥想技術，模式相似</vt:lpstr>
      <vt:lpstr>心理學和新紀元</vt:lpstr>
      <vt:lpstr>下面從美國心理學協會（APA）和《今天心理學》（Psychology Today）截圖，以證明各種新紀元技術，在心理學界大行其道。</vt:lpstr>
      <vt:lpstr>催眠術乃心理治療技術</vt:lpstr>
      <vt:lpstr>Slide 8</vt:lpstr>
      <vt:lpstr>冥想技術流行</vt:lpstr>
      <vt:lpstr>Slide 10</vt:lpstr>
      <vt:lpstr>瑜伽也流行</vt:lpstr>
      <vt:lpstr>Slide 12</vt:lpstr>
      <vt:lpstr>「Mindfulness」（正念） 就是佛教冥想</vt:lpstr>
      <vt:lpstr>Slide 14</vt:lpstr>
      <vt:lpstr>Slide 15</vt:lpstr>
      <vt:lpstr>心理學和佛教道教</vt:lpstr>
      <vt:lpstr>新紀元技術的危險</vt:lpstr>
      <vt:lpstr>先是甜頭，後是禍害</vt:lpstr>
      <vt:lpstr>獅子籠中  使用變異意識技術，不見得一定成功  即使進入變異意識狀態，不一定有危險  但是，危險何時來到，不在你我掌握中</vt:lpstr>
      <vt:lpstr>有人開始醒悟！</vt:lpstr>
      <vt:lpstr>Slide 21</vt:lpstr>
      <vt:lpstr>Slide 22</vt:lpstr>
      <vt:lpstr>最新研究﹕ 新紀元（spiritual）人物特多精神毛病</vt:lpstr>
      <vt:lpstr>心理學中的 新紀元觀念</vt:lpstr>
      <vt:lpstr>神秘經歷的新名字</vt:lpstr>
      <vt:lpstr>潛意識、無意識</vt:lpstr>
      <vt:lpstr>內心幼童（Inner Child）</vt:lpstr>
      <vt:lpstr>真我假我</vt:lpstr>
      <vt:lpstr>介紹﹕http://www.chinesechristiandiscernment.net/UA_Chn_samples/Chn_UA_TOC.htm</vt:lpstr>
      <vt:lpstr>大部分的新紀元通靈教導，可以在世俗心理學中找到，超過半數可以在基督教心理學中找到。</vt:lpstr>
      <vt:lpstr>《邪魔登講台》 例﹕冥想</vt:lpstr>
      <vt:lpstr>例﹕不健全家庭</vt:lpstr>
      <vt:lpstr>例﹕自愛/自尊/自信</vt:lpstr>
      <vt:lpstr>例:婚姻、性愛、同性戀</vt:lpstr>
      <vt:lpstr>「你們和不信的原不相配，不要同負一軛，……基督和彼列有甚麼相和呢，……你們務要從他們中間出來，與他們分別，不要沾不潔淨的物，我就收納你們。」（林後六14-17）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心理學和新紀元運動</dc:title>
  <dc:creator>loisc07</dc:creator>
  <cp:lastModifiedBy>loisc07</cp:lastModifiedBy>
  <cp:revision>118</cp:revision>
  <dcterms:created xsi:type="dcterms:W3CDTF">2017-06-01T18:34:43Z</dcterms:created>
  <dcterms:modified xsi:type="dcterms:W3CDTF">2017-09-07T21:18:41Z</dcterms:modified>
</cp:coreProperties>
</file>